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4"/>
  </p:handoutMasterIdLst>
  <p:sldIdLst>
    <p:sldId id="256" r:id="rId2"/>
    <p:sldId id="257" r:id="rId3"/>
  </p:sldIdLst>
  <p:sldSz cx="30275213" cy="42803763"/>
  <p:notesSz cx="6662738" cy="9832975"/>
  <p:defaultTextStyle>
    <a:defPPr>
      <a:defRPr lang="de-DE"/>
    </a:defPPr>
    <a:lvl1pPr algn="l" rtl="0" eaLnBrk="0" fontAlgn="base" hangingPunct="0">
      <a:spcBef>
        <a:spcPct val="0"/>
      </a:spcBef>
      <a:spcAft>
        <a:spcPct val="0"/>
      </a:spcAft>
      <a:defRPr sz="24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charset="0"/>
        <a:ea typeface="+mn-ea"/>
        <a:cs typeface="+mn-cs"/>
      </a:defRPr>
    </a:lvl5pPr>
    <a:lvl6pPr marL="2286000" algn="l" defTabSz="914400" rtl="0" eaLnBrk="1" latinLnBrk="0" hangingPunct="1">
      <a:defRPr sz="2400" b="1" kern="1200">
        <a:solidFill>
          <a:schemeClr val="tx1"/>
        </a:solidFill>
        <a:latin typeface="Times New Roman" charset="0"/>
        <a:ea typeface="+mn-ea"/>
        <a:cs typeface="+mn-cs"/>
      </a:defRPr>
    </a:lvl6pPr>
    <a:lvl7pPr marL="2743200" algn="l" defTabSz="914400" rtl="0" eaLnBrk="1" latinLnBrk="0" hangingPunct="1">
      <a:defRPr sz="2400" b="1" kern="1200">
        <a:solidFill>
          <a:schemeClr val="tx1"/>
        </a:solidFill>
        <a:latin typeface="Times New Roman" charset="0"/>
        <a:ea typeface="+mn-ea"/>
        <a:cs typeface="+mn-cs"/>
      </a:defRPr>
    </a:lvl7pPr>
    <a:lvl8pPr marL="3200400" algn="l" defTabSz="914400" rtl="0" eaLnBrk="1" latinLnBrk="0" hangingPunct="1">
      <a:defRPr sz="2400" b="1" kern="1200">
        <a:solidFill>
          <a:schemeClr val="tx1"/>
        </a:solidFill>
        <a:latin typeface="Times New Roman" charset="0"/>
        <a:ea typeface="+mn-ea"/>
        <a:cs typeface="+mn-cs"/>
      </a:defRPr>
    </a:lvl8pPr>
    <a:lvl9pPr marL="3657600" algn="l" defTabSz="9144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E60C"/>
    <a:srgbClr val="FF3300"/>
    <a:srgbClr val="990099"/>
    <a:srgbClr val="FFB367"/>
    <a:srgbClr val="C2C2A6"/>
    <a:srgbClr val="A5E752"/>
    <a:srgbClr val="A6E357"/>
    <a:srgbClr val="E1E1C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42" autoAdjust="0"/>
    <p:restoredTop sz="96453" autoAdjust="0"/>
  </p:normalViewPr>
  <p:slideViewPr>
    <p:cSldViewPr>
      <p:cViewPr>
        <p:scale>
          <a:sx n="21" d="100"/>
          <a:sy n="21" d="100"/>
        </p:scale>
        <p:origin x="-1482" y="618"/>
      </p:cViewPr>
      <p:guideLst>
        <p:guide orient="horz" pos="13481"/>
        <p:guide pos="953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67025"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AT"/>
          </a:p>
        </p:txBody>
      </p:sp>
      <p:sp>
        <p:nvSpPr>
          <p:cNvPr id="7171" name="Rectangle 3"/>
          <p:cNvSpPr>
            <a:spLocks noGrp="1" noChangeArrowheads="1"/>
          </p:cNvSpPr>
          <p:nvPr>
            <p:ph type="dt" sz="quarter" idx="1"/>
          </p:nvPr>
        </p:nvSpPr>
        <p:spPr bwMode="auto">
          <a:xfrm>
            <a:off x="3771900" y="0"/>
            <a:ext cx="2867025"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AT"/>
          </a:p>
        </p:txBody>
      </p:sp>
      <p:sp>
        <p:nvSpPr>
          <p:cNvPr id="7172" name="Rectangle 4"/>
          <p:cNvSpPr>
            <a:spLocks noGrp="1" noChangeArrowheads="1"/>
          </p:cNvSpPr>
          <p:nvPr>
            <p:ph type="ftr" sz="quarter" idx="2"/>
          </p:nvPr>
        </p:nvSpPr>
        <p:spPr bwMode="auto">
          <a:xfrm>
            <a:off x="0" y="9344025"/>
            <a:ext cx="2867025"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AT"/>
          </a:p>
        </p:txBody>
      </p:sp>
      <p:sp>
        <p:nvSpPr>
          <p:cNvPr id="7173" name="Rectangle 5"/>
          <p:cNvSpPr>
            <a:spLocks noGrp="1" noChangeArrowheads="1"/>
          </p:cNvSpPr>
          <p:nvPr>
            <p:ph type="sldNum" sz="quarter" idx="3"/>
          </p:nvPr>
        </p:nvSpPr>
        <p:spPr bwMode="auto">
          <a:xfrm>
            <a:off x="3771900" y="9344025"/>
            <a:ext cx="2867025"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8C0BCF-A7DC-47DC-BCF7-100FCF4062F1}" type="slidenum">
              <a:rPr lang="de-AT"/>
              <a:pPr/>
              <a:t>‹Nr.›</a:t>
            </a:fld>
            <a:endParaRPr lang="de-AT"/>
          </a:p>
        </p:txBody>
      </p:sp>
    </p:spTree>
    <p:extLst>
      <p:ext uri="{BB962C8B-B14F-4D97-AF65-F5344CB8AC3E}">
        <p14:creationId xmlns="" xmlns:p14="http://schemas.microsoft.com/office/powerpoint/2010/main" val="3978277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296900"/>
            <a:ext cx="25734963" cy="9175750"/>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4541838" y="24255413"/>
            <a:ext cx="21191537"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D495291-2CAC-48CF-9719-B849B84233AE}"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E59F1771-0361-4EEA-AE44-28A41B0D34F0}"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572538" y="3803650"/>
            <a:ext cx="6432550" cy="34243963"/>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2270125" y="3803650"/>
            <a:ext cx="19150013" cy="342439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0E18756-D668-46A6-B42B-2EE2753960EA}"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B799540-52F6-4C06-A8B2-102D95E717BC}"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775" y="27505025"/>
            <a:ext cx="25734963" cy="8501063"/>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2390775" y="18141950"/>
            <a:ext cx="25734963" cy="9363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64FE340D-E0AC-4501-87F6-D0EA6FDD4819}"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2270125" y="12365038"/>
            <a:ext cx="12790488"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15213013" y="12365038"/>
            <a:ext cx="12792075"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E36E494C-2B8A-4F53-807D-1CADCB7369CE}"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1514475" y="9580563"/>
            <a:ext cx="13376275"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1514475" y="13574713"/>
            <a:ext cx="13376275" cy="24661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15379700" y="9580563"/>
            <a:ext cx="13381038"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15379700" y="13574713"/>
            <a:ext cx="13381038" cy="24661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7F0DC3DB-DECD-46CA-BB0F-E49D31D48349}"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E354AAFC-E7BF-45EB-8297-9DDCB7BA9D1C}"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B4D82236-514F-4F76-962C-2F3642FE9552}"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59975" cy="725170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11836400" y="1704975"/>
            <a:ext cx="16924338" cy="3653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1514475" y="8956675"/>
            <a:ext cx="9959975" cy="292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892CED67-3A12-4B44-AD06-B13BBAD7A1C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62475"/>
            <a:ext cx="18165763" cy="3536950"/>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5934075" y="3824288"/>
            <a:ext cx="18165763" cy="2568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5934075" y="33499425"/>
            <a:ext cx="18165763" cy="5024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25501268-67A9-4EC5-A63C-133A0DC539E3}"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5" y="3803650"/>
            <a:ext cx="25734963" cy="7134225"/>
          </a:xfrm>
          <a:prstGeom prst="rect">
            <a:avLst/>
          </a:prstGeom>
          <a:noFill/>
          <a:ln w="9525">
            <a:noFill/>
            <a:miter lim="800000"/>
            <a:headEnd/>
            <a:tailEnd/>
          </a:ln>
          <a:effectLst/>
        </p:spPr>
        <p:txBody>
          <a:bodyPr vert="horz" wrap="square" lIns="373205" tIns="186603" rIns="373205" bIns="186603" numCol="1" anchor="ctr"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2270125" y="12365038"/>
            <a:ext cx="25734963" cy="25682575"/>
          </a:xfrm>
          <a:prstGeom prst="rect">
            <a:avLst/>
          </a:prstGeom>
          <a:noFill/>
          <a:ln w="9525">
            <a:noFill/>
            <a:miter lim="800000"/>
            <a:headEnd/>
            <a:tailEnd/>
          </a:ln>
          <a:effectLst/>
        </p:spPr>
        <p:txBody>
          <a:bodyPr vert="horz" wrap="square" lIns="373205" tIns="186603" rIns="373205" bIns="186603"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2270125" y="39000113"/>
            <a:ext cx="6307138" cy="2852737"/>
          </a:xfrm>
          <a:prstGeom prst="rect">
            <a:avLst/>
          </a:prstGeom>
          <a:noFill/>
          <a:ln w="9525">
            <a:noFill/>
            <a:miter lim="800000"/>
            <a:headEnd/>
            <a:tailEnd/>
          </a:ln>
          <a:effectLst/>
        </p:spPr>
        <p:txBody>
          <a:bodyPr vert="horz" wrap="square" lIns="373205" tIns="186603" rIns="373205" bIns="186603" numCol="1" anchor="t" anchorCtr="0" compatLnSpc="1">
            <a:prstTxWarp prst="textNoShape">
              <a:avLst/>
            </a:prstTxWarp>
          </a:bodyPr>
          <a:lstStyle>
            <a:lvl1pPr defTabSz="3732213">
              <a:defRPr sz="5700" b="0"/>
            </a:lvl1pPr>
          </a:lstStyle>
          <a:p>
            <a:endParaRPr lang="de-DE"/>
          </a:p>
        </p:txBody>
      </p:sp>
      <p:sp>
        <p:nvSpPr>
          <p:cNvPr id="1029" name="Rectangle 5"/>
          <p:cNvSpPr>
            <a:spLocks noGrp="1" noChangeArrowheads="1"/>
          </p:cNvSpPr>
          <p:nvPr>
            <p:ph type="ftr" sz="quarter" idx="3"/>
          </p:nvPr>
        </p:nvSpPr>
        <p:spPr bwMode="auto">
          <a:xfrm>
            <a:off x="10344150" y="39000113"/>
            <a:ext cx="9586913" cy="2852737"/>
          </a:xfrm>
          <a:prstGeom prst="rect">
            <a:avLst/>
          </a:prstGeom>
          <a:noFill/>
          <a:ln w="9525">
            <a:noFill/>
            <a:miter lim="800000"/>
            <a:headEnd/>
            <a:tailEnd/>
          </a:ln>
          <a:effectLst/>
        </p:spPr>
        <p:txBody>
          <a:bodyPr vert="horz" wrap="square" lIns="373205" tIns="186603" rIns="373205" bIns="186603" numCol="1" anchor="t" anchorCtr="0" compatLnSpc="1">
            <a:prstTxWarp prst="textNoShape">
              <a:avLst/>
            </a:prstTxWarp>
          </a:bodyPr>
          <a:lstStyle>
            <a:lvl1pPr algn="ctr" defTabSz="3732213">
              <a:defRPr sz="5700" b="0"/>
            </a:lvl1pPr>
          </a:lstStyle>
          <a:p>
            <a:endParaRPr lang="de-DE"/>
          </a:p>
        </p:txBody>
      </p:sp>
      <p:sp>
        <p:nvSpPr>
          <p:cNvPr id="1030" name="Rectangle 6"/>
          <p:cNvSpPr>
            <a:spLocks noGrp="1" noChangeArrowheads="1"/>
          </p:cNvSpPr>
          <p:nvPr>
            <p:ph type="sldNum" sz="quarter" idx="4"/>
          </p:nvPr>
        </p:nvSpPr>
        <p:spPr bwMode="auto">
          <a:xfrm>
            <a:off x="21697950" y="39000113"/>
            <a:ext cx="6307138" cy="2852737"/>
          </a:xfrm>
          <a:prstGeom prst="rect">
            <a:avLst/>
          </a:prstGeom>
          <a:noFill/>
          <a:ln w="9525">
            <a:noFill/>
            <a:miter lim="800000"/>
            <a:headEnd/>
            <a:tailEnd/>
          </a:ln>
          <a:effectLst/>
        </p:spPr>
        <p:txBody>
          <a:bodyPr vert="horz" wrap="square" lIns="373205" tIns="186603" rIns="373205" bIns="186603" numCol="1" anchor="t" anchorCtr="0" compatLnSpc="1">
            <a:prstTxWarp prst="textNoShape">
              <a:avLst/>
            </a:prstTxWarp>
          </a:bodyPr>
          <a:lstStyle>
            <a:lvl1pPr algn="r" defTabSz="3732213">
              <a:defRPr sz="5700" b="0"/>
            </a:lvl1pPr>
          </a:lstStyle>
          <a:p>
            <a:fld id="{5EE4D05A-930F-4162-AB70-00AAED28C380}"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32213" rtl="0" eaLnBrk="0" fontAlgn="base" hangingPunct="0">
        <a:spcBef>
          <a:spcPct val="0"/>
        </a:spcBef>
        <a:spcAft>
          <a:spcPct val="0"/>
        </a:spcAft>
        <a:defRPr sz="18000">
          <a:solidFill>
            <a:schemeClr val="tx2"/>
          </a:solidFill>
          <a:latin typeface="+mj-lt"/>
          <a:ea typeface="+mj-ea"/>
          <a:cs typeface="+mj-cs"/>
        </a:defRPr>
      </a:lvl1pPr>
      <a:lvl2pPr algn="ctr" defTabSz="3732213" rtl="0" eaLnBrk="0" fontAlgn="base" hangingPunct="0">
        <a:spcBef>
          <a:spcPct val="0"/>
        </a:spcBef>
        <a:spcAft>
          <a:spcPct val="0"/>
        </a:spcAft>
        <a:defRPr sz="18000">
          <a:solidFill>
            <a:schemeClr val="tx2"/>
          </a:solidFill>
          <a:latin typeface="Times New Roman" charset="0"/>
        </a:defRPr>
      </a:lvl2pPr>
      <a:lvl3pPr algn="ctr" defTabSz="3732213" rtl="0" eaLnBrk="0" fontAlgn="base" hangingPunct="0">
        <a:spcBef>
          <a:spcPct val="0"/>
        </a:spcBef>
        <a:spcAft>
          <a:spcPct val="0"/>
        </a:spcAft>
        <a:defRPr sz="18000">
          <a:solidFill>
            <a:schemeClr val="tx2"/>
          </a:solidFill>
          <a:latin typeface="Times New Roman" charset="0"/>
        </a:defRPr>
      </a:lvl3pPr>
      <a:lvl4pPr algn="ctr" defTabSz="3732213" rtl="0" eaLnBrk="0" fontAlgn="base" hangingPunct="0">
        <a:spcBef>
          <a:spcPct val="0"/>
        </a:spcBef>
        <a:spcAft>
          <a:spcPct val="0"/>
        </a:spcAft>
        <a:defRPr sz="18000">
          <a:solidFill>
            <a:schemeClr val="tx2"/>
          </a:solidFill>
          <a:latin typeface="Times New Roman" charset="0"/>
        </a:defRPr>
      </a:lvl4pPr>
      <a:lvl5pPr algn="ctr" defTabSz="3732213" rtl="0" eaLnBrk="0" fontAlgn="base" hangingPunct="0">
        <a:spcBef>
          <a:spcPct val="0"/>
        </a:spcBef>
        <a:spcAft>
          <a:spcPct val="0"/>
        </a:spcAft>
        <a:defRPr sz="18000">
          <a:solidFill>
            <a:schemeClr val="tx2"/>
          </a:solidFill>
          <a:latin typeface="Times New Roman" charset="0"/>
        </a:defRPr>
      </a:lvl5pPr>
      <a:lvl6pPr marL="457200" algn="ctr" defTabSz="3732213" rtl="0" eaLnBrk="0" fontAlgn="base" hangingPunct="0">
        <a:spcBef>
          <a:spcPct val="0"/>
        </a:spcBef>
        <a:spcAft>
          <a:spcPct val="0"/>
        </a:spcAft>
        <a:defRPr sz="18000">
          <a:solidFill>
            <a:schemeClr val="tx2"/>
          </a:solidFill>
          <a:latin typeface="Times New Roman" charset="0"/>
        </a:defRPr>
      </a:lvl6pPr>
      <a:lvl7pPr marL="914400" algn="ctr" defTabSz="3732213" rtl="0" eaLnBrk="0" fontAlgn="base" hangingPunct="0">
        <a:spcBef>
          <a:spcPct val="0"/>
        </a:spcBef>
        <a:spcAft>
          <a:spcPct val="0"/>
        </a:spcAft>
        <a:defRPr sz="18000">
          <a:solidFill>
            <a:schemeClr val="tx2"/>
          </a:solidFill>
          <a:latin typeface="Times New Roman" charset="0"/>
        </a:defRPr>
      </a:lvl7pPr>
      <a:lvl8pPr marL="1371600" algn="ctr" defTabSz="3732213" rtl="0" eaLnBrk="0" fontAlgn="base" hangingPunct="0">
        <a:spcBef>
          <a:spcPct val="0"/>
        </a:spcBef>
        <a:spcAft>
          <a:spcPct val="0"/>
        </a:spcAft>
        <a:defRPr sz="18000">
          <a:solidFill>
            <a:schemeClr val="tx2"/>
          </a:solidFill>
          <a:latin typeface="Times New Roman" charset="0"/>
        </a:defRPr>
      </a:lvl8pPr>
      <a:lvl9pPr marL="1828800" algn="ctr" defTabSz="3732213" rtl="0" eaLnBrk="0" fontAlgn="base" hangingPunct="0">
        <a:spcBef>
          <a:spcPct val="0"/>
        </a:spcBef>
        <a:spcAft>
          <a:spcPct val="0"/>
        </a:spcAft>
        <a:defRPr sz="18000">
          <a:solidFill>
            <a:schemeClr val="tx2"/>
          </a:solidFill>
          <a:latin typeface="Times New Roman" charset="0"/>
        </a:defRPr>
      </a:lvl9pPr>
    </p:titleStyle>
    <p:bodyStyle>
      <a:lvl1pPr marL="1400175" indent="-1400175" algn="l" defTabSz="3732213" rtl="0" eaLnBrk="0" fontAlgn="base" hangingPunct="0">
        <a:spcBef>
          <a:spcPct val="20000"/>
        </a:spcBef>
        <a:spcAft>
          <a:spcPct val="0"/>
        </a:spcAft>
        <a:buChar char="•"/>
        <a:defRPr sz="13000">
          <a:solidFill>
            <a:schemeClr val="tx1"/>
          </a:solidFill>
          <a:latin typeface="+mn-lt"/>
          <a:ea typeface="+mn-ea"/>
          <a:cs typeface="+mn-cs"/>
        </a:defRPr>
      </a:lvl1pPr>
      <a:lvl2pPr marL="3032125" indent="-1166813" algn="l" defTabSz="3732213" rtl="0" eaLnBrk="0" fontAlgn="base" hangingPunct="0">
        <a:spcBef>
          <a:spcPct val="20000"/>
        </a:spcBef>
        <a:spcAft>
          <a:spcPct val="0"/>
        </a:spcAft>
        <a:buChar char="–"/>
        <a:defRPr sz="11400">
          <a:solidFill>
            <a:schemeClr val="tx1"/>
          </a:solidFill>
          <a:latin typeface="+mn-lt"/>
        </a:defRPr>
      </a:lvl2pPr>
      <a:lvl3pPr marL="4665663" indent="-933450" algn="l" defTabSz="3732213" rtl="0" eaLnBrk="0" fontAlgn="base" hangingPunct="0">
        <a:spcBef>
          <a:spcPct val="20000"/>
        </a:spcBef>
        <a:spcAft>
          <a:spcPct val="0"/>
        </a:spcAft>
        <a:buChar char="•"/>
        <a:defRPr sz="9800">
          <a:solidFill>
            <a:schemeClr val="tx1"/>
          </a:solidFill>
          <a:latin typeface="+mn-lt"/>
        </a:defRPr>
      </a:lvl3pPr>
      <a:lvl4pPr marL="6530975" indent="-933450" algn="l" defTabSz="3732213" rtl="0" eaLnBrk="0" fontAlgn="base" hangingPunct="0">
        <a:spcBef>
          <a:spcPct val="20000"/>
        </a:spcBef>
        <a:spcAft>
          <a:spcPct val="0"/>
        </a:spcAft>
        <a:buChar char="–"/>
        <a:defRPr sz="8100">
          <a:solidFill>
            <a:schemeClr val="tx1"/>
          </a:solidFill>
          <a:latin typeface="+mn-lt"/>
        </a:defRPr>
      </a:lvl4pPr>
      <a:lvl5pPr marL="8396288" indent="-931863" algn="l" defTabSz="3732213" rtl="0" eaLnBrk="0" fontAlgn="base" hangingPunct="0">
        <a:spcBef>
          <a:spcPct val="20000"/>
        </a:spcBef>
        <a:spcAft>
          <a:spcPct val="0"/>
        </a:spcAft>
        <a:buChar char="»"/>
        <a:defRPr sz="8100">
          <a:solidFill>
            <a:schemeClr val="tx1"/>
          </a:solidFill>
          <a:latin typeface="+mn-lt"/>
        </a:defRPr>
      </a:lvl5pPr>
      <a:lvl6pPr marL="8853488" indent="-931863" algn="l" defTabSz="3732213" rtl="0" eaLnBrk="0" fontAlgn="base" hangingPunct="0">
        <a:spcBef>
          <a:spcPct val="20000"/>
        </a:spcBef>
        <a:spcAft>
          <a:spcPct val="0"/>
        </a:spcAft>
        <a:buChar char="»"/>
        <a:defRPr sz="8100">
          <a:solidFill>
            <a:schemeClr val="tx1"/>
          </a:solidFill>
          <a:latin typeface="+mn-lt"/>
        </a:defRPr>
      </a:lvl6pPr>
      <a:lvl7pPr marL="9310688" indent="-931863" algn="l" defTabSz="3732213" rtl="0" eaLnBrk="0" fontAlgn="base" hangingPunct="0">
        <a:spcBef>
          <a:spcPct val="20000"/>
        </a:spcBef>
        <a:spcAft>
          <a:spcPct val="0"/>
        </a:spcAft>
        <a:buChar char="»"/>
        <a:defRPr sz="8100">
          <a:solidFill>
            <a:schemeClr val="tx1"/>
          </a:solidFill>
          <a:latin typeface="+mn-lt"/>
        </a:defRPr>
      </a:lvl7pPr>
      <a:lvl8pPr marL="9767888" indent="-931863" algn="l" defTabSz="3732213" rtl="0" eaLnBrk="0" fontAlgn="base" hangingPunct="0">
        <a:spcBef>
          <a:spcPct val="20000"/>
        </a:spcBef>
        <a:spcAft>
          <a:spcPct val="0"/>
        </a:spcAft>
        <a:buChar char="»"/>
        <a:defRPr sz="8100">
          <a:solidFill>
            <a:schemeClr val="tx1"/>
          </a:solidFill>
          <a:latin typeface="+mn-lt"/>
        </a:defRPr>
      </a:lvl8pPr>
      <a:lvl9pPr marL="10225088" indent="-931863" algn="l" defTabSz="3732213" rtl="0" eaLnBrk="0" fontAlgn="base" hangingPunct="0">
        <a:spcBef>
          <a:spcPct val="20000"/>
        </a:spcBef>
        <a:spcAft>
          <a:spcPct val="0"/>
        </a:spcAft>
        <a:buChar char="»"/>
        <a:defRPr sz="8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08"/>
          <p:cNvSpPr>
            <a:spLocks noChangeArrowheads="1"/>
          </p:cNvSpPr>
          <p:nvPr/>
        </p:nvSpPr>
        <p:spPr bwMode="auto">
          <a:xfrm>
            <a:off x="0" y="6064177"/>
            <a:ext cx="30275213" cy="35371434"/>
          </a:xfrm>
          <a:prstGeom prst="rect">
            <a:avLst/>
          </a:prstGeom>
          <a:solidFill>
            <a:srgbClr val="E1E1CF"/>
          </a:solidFill>
          <a:ln w="9525">
            <a:noFill/>
            <a:miter lim="800000"/>
            <a:headEnd/>
            <a:tailEnd/>
          </a:ln>
          <a:effectLst/>
        </p:spPr>
        <p:txBody>
          <a:bodyPr wrap="none" anchor="ctr"/>
          <a:lstStyle/>
          <a:p>
            <a:pPr algn="ctr"/>
            <a:endParaRPr lang="de-AT" dirty="0"/>
          </a:p>
        </p:txBody>
      </p:sp>
      <p:sp>
        <p:nvSpPr>
          <p:cNvPr id="2050" name="Text Box 2"/>
          <p:cNvSpPr txBox="1">
            <a:spLocks noChangeArrowheads="1"/>
          </p:cNvSpPr>
          <p:nvPr/>
        </p:nvSpPr>
        <p:spPr bwMode="auto">
          <a:xfrm>
            <a:off x="0" y="3471889"/>
            <a:ext cx="30275213" cy="3901724"/>
          </a:xfrm>
          <a:prstGeom prst="rect">
            <a:avLst/>
          </a:prstGeom>
          <a:noFill/>
          <a:ln w="9525">
            <a:noFill/>
            <a:miter lim="800000"/>
            <a:headEnd/>
            <a:tailEnd/>
          </a:ln>
          <a:effectLst/>
        </p:spPr>
        <p:txBody>
          <a:bodyPr wrap="square" lIns="78373" tIns="39187" rIns="78373" bIns="39187">
            <a:spAutoFit/>
          </a:bodyPr>
          <a:lstStyle/>
          <a:p>
            <a:pPr algn="ctr" defTabSz="784225">
              <a:lnSpc>
                <a:spcPct val="115000"/>
              </a:lnSpc>
            </a:pPr>
            <a:endParaRPr lang="de-DE" sz="5400" dirty="0" smtClean="0">
              <a:latin typeface="Arial" charset="0"/>
            </a:endParaRPr>
          </a:p>
          <a:p>
            <a:pPr algn="ctr" defTabSz="784225">
              <a:lnSpc>
                <a:spcPct val="115000"/>
              </a:lnSpc>
            </a:pPr>
            <a:r>
              <a:rPr lang="de-DE" sz="5400" dirty="0" smtClean="0">
                <a:latin typeface="Arial" charset="0"/>
              </a:rPr>
              <a:t>ATEMPHYSIOTHERAPIE </a:t>
            </a:r>
          </a:p>
          <a:p>
            <a:pPr algn="ctr" defTabSz="784225">
              <a:lnSpc>
                <a:spcPct val="115000"/>
              </a:lnSpc>
            </a:pPr>
            <a:endParaRPr lang="de-DE" sz="5400" dirty="0" smtClean="0">
              <a:latin typeface="Arial" charset="0"/>
            </a:endParaRPr>
          </a:p>
          <a:p>
            <a:pPr algn="ctr" defTabSz="784225">
              <a:lnSpc>
                <a:spcPct val="115000"/>
              </a:lnSpc>
            </a:pPr>
            <a:endParaRPr lang="de-DE" sz="5400" dirty="0">
              <a:latin typeface="Arial" charset="0"/>
            </a:endParaRPr>
          </a:p>
        </p:txBody>
      </p:sp>
      <p:sp>
        <p:nvSpPr>
          <p:cNvPr id="2051" name="Text Box 3"/>
          <p:cNvSpPr txBox="1">
            <a:spLocks noChangeArrowheads="1"/>
          </p:cNvSpPr>
          <p:nvPr/>
        </p:nvSpPr>
        <p:spPr bwMode="auto">
          <a:xfrm>
            <a:off x="1096046" y="11176745"/>
            <a:ext cx="28011112" cy="5219008"/>
          </a:xfrm>
          <a:prstGeom prst="rect">
            <a:avLst/>
          </a:prstGeom>
          <a:noFill/>
          <a:ln w="9525">
            <a:solidFill>
              <a:srgbClr val="99E60C"/>
            </a:solidFill>
            <a:miter lim="800000"/>
            <a:headEnd/>
            <a:tailEnd/>
          </a:ln>
          <a:effectLst/>
        </p:spPr>
        <p:txBody>
          <a:bodyPr wrap="square" lIns="78373" tIns="39187" rIns="78373" bIns="39187">
            <a:spAutoFit/>
          </a:bodyPr>
          <a:lstStyle/>
          <a:p>
            <a:pPr algn="ctr"/>
            <a:endParaRPr lang="de-AT" sz="3400" noProof="1" smtClean="0">
              <a:solidFill>
                <a:srgbClr val="000000"/>
              </a:solidFill>
              <a:effectLst>
                <a:outerShdw blurRad="38100" dist="38100" dir="2700000" algn="tl">
                  <a:srgbClr val="C0C0C0"/>
                </a:outerShdw>
              </a:effectLst>
              <a:latin typeface="Arial" pitchFamily="34" charset="0"/>
              <a:cs typeface="Arial" pitchFamily="34" charset="0"/>
            </a:endParaRPr>
          </a:p>
          <a:p>
            <a:pPr algn="ctr"/>
            <a:r>
              <a:rPr lang="de-AT" sz="3400" noProof="1" smtClean="0">
                <a:solidFill>
                  <a:srgbClr val="000000"/>
                </a:solidFill>
                <a:effectLst>
                  <a:outerShdw blurRad="38100" dist="38100" dir="2700000" algn="tl">
                    <a:srgbClr val="C0C0C0"/>
                  </a:outerShdw>
                </a:effectLst>
                <a:latin typeface="Arial" pitchFamily="34" charset="0"/>
                <a:cs typeface="Arial" pitchFamily="34" charset="0"/>
              </a:rPr>
              <a:t> </a:t>
            </a:r>
            <a:r>
              <a:rPr lang="de-AT" sz="4400" noProof="1" smtClean="0">
                <a:solidFill>
                  <a:srgbClr val="000000"/>
                </a:solidFill>
                <a:effectLst>
                  <a:outerShdw blurRad="38100" dist="38100" dir="2700000" algn="tl">
                    <a:srgbClr val="C0C0C0"/>
                  </a:outerShdw>
                </a:effectLst>
                <a:latin typeface="Arial" pitchFamily="34" charset="0"/>
                <a:cs typeface="Arial" pitchFamily="34" charset="0"/>
              </a:rPr>
              <a:t>Vorsorge /Prophylaxe</a:t>
            </a:r>
          </a:p>
          <a:p>
            <a:endParaRPr lang="de-AT" sz="4000" noProof="1" smtClean="0">
              <a:solidFill>
                <a:srgbClr val="000000"/>
              </a:solidFill>
              <a:effectLst>
                <a:outerShdw blurRad="38100" dist="38100" dir="2700000" algn="tl">
                  <a:srgbClr val="C0C0C0"/>
                </a:outerShdw>
              </a:effectLst>
              <a:latin typeface="Arial" pitchFamily="34" charset="0"/>
              <a:cs typeface="Arial" pitchFamily="34" charset="0"/>
            </a:endParaRPr>
          </a:p>
          <a:p>
            <a:pPr algn="just"/>
            <a:r>
              <a:rPr lang="de-AT" sz="3600" b="0" dirty="0" smtClean="0">
                <a:latin typeface="Arial" pitchFamily="34" charset="0"/>
                <a:cs typeface="Arial" pitchFamily="34" charset="0"/>
              </a:rPr>
              <a:t>Die Belüftung unserer Lunge ist stark lageabhängig. In liegender Position werden deutlich weniger Lungenanteile gut belüftet als in aufrechter Körperhaltung.  Eine sehr gefürchtete Komplikationen im Zuge von längeren Immobilitätsphasen (besonders im Krankenhaus) ist das Auftreten einer Lungenentzündung („Pneumonie“). Auch im  Rahmen von chirurgischen Eingriffen kommt es zu einer Einschränkung der Lungenfunktion. Hierbei spielen sowohl die künstliche Beatmung während des Eingriffes eine Rolle als auch die Schmerzsituation und die Immobilität nach der Operation. Eine gleichmäßige tiefe Atmung und somit eine gleichmäßige Lungenbelüftung ist oft nicht möglich.</a:t>
            </a:r>
          </a:p>
        </p:txBody>
      </p:sp>
      <p:sp>
        <p:nvSpPr>
          <p:cNvPr id="5105" name="Rectangle 1009"/>
          <p:cNvSpPr>
            <a:spLocks noChangeArrowheads="1"/>
          </p:cNvSpPr>
          <p:nvPr/>
        </p:nvSpPr>
        <p:spPr bwMode="auto">
          <a:xfrm>
            <a:off x="0" y="40916225"/>
            <a:ext cx="30275213" cy="1887538"/>
          </a:xfrm>
          <a:prstGeom prst="rect">
            <a:avLst/>
          </a:prstGeom>
          <a:solidFill>
            <a:srgbClr val="99E60C"/>
          </a:solidFill>
          <a:ln w="9525">
            <a:noFill/>
            <a:miter lim="800000"/>
            <a:headEnd/>
            <a:tailEnd/>
          </a:ln>
          <a:effectLst/>
        </p:spPr>
        <p:txBody>
          <a:bodyPr wrap="none" anchor="ctr"/>
          <a:lstStyle/>
          <a:p>
            <a:pPr algn="ctr" defTabSz="784225"/>
            <a:endParaRPr lang="de-AT" sz="3100" dirty="0">
              <a:solidFill>
                <a:schemeClr val="bg1"/>
              </a:solidFill>
              <a:latin typeface="Arial" charset="0"/>
            </a:endParaRPr>
          </a:p>
        </p:txBody>
      </p:sp>
      <p:sp>
        <p:nvSpPr>
          <p:cNvPr id="5157" name="Text Box 37"/>
          <p:cNvSpPr txBox="1">
            <a:spLocks noChangeArrowheads="1"/>
          </p:cNvSpPr>
          <p:nvPr/>
        </p:nvSpPr>
        <p:spPr bwMode="auto">
          <a:xfrm>
            <a:off x="16348075" y="18669000"/>
            <a:ext cx="12607925" cy="448471"/>
          </a:xfrm>
          <a:prstGeom prst="rect">
            <a:avLst/>
          </a:prstGeom>
          <a:noFill/>
          <a:ln w="9525">
            <a:noFill/>
            <a:miter lim="800000"/>
            <a:headEnd/>
            <a:tailEnd/>
          </a:ln>
          <a:effectLst/>
        </p:spPr>
        <p:txBody>
          <a:bodyPr lIns="78373" tIns="39187" rIns="78373" bIns="39187">
            <a:spAutoFit/>
          </a:bodyPr>
          <a:lstStyle/>
          <a:p>
            <a:pPr algn="just" defTabSz="784225"/>
            <a:endParaRPr lang="de-DE" b="0" dirty="0">
              <a:latin typeface="Arial" charset="0"/>
            </a:endParaRPr>
          </a:p>
        </p:txBody>
      </p:sp>
      <p:sp>
        <p:nvSpPr>
          <p:cNvPr id="5509" name="Text Box 389"/>
          <p:cNvSpPr txBox="1">
            <a:spLocks noChangeArrowheads="1"/>
          </p:cNvSpPr>
          <p:nvPr/>
        </p:nvSpPr>
        <p:spPr bwMode="auto">
          <a:xfrm>
            <a:off x="1168054" y="17153409"/>
            <a:ext cx="10801200" cy="6406513"/>
          </a:xfrm>
          <a:prstGeom prst="rect">
            <a:avLst/>
          </a:prstGeom>
          <a:noFill/>
          <a:ln w="9525">
            <a:noFill/>
            <a:miter lim="800000"/>
            <a:headEnd/>
            <a:tailEnd/>
          </a:ln>
          <a:effectLst/>
        </p:spPr>
        <p:txBody>
          <a:bodyPr wrap="square" lIns="78373" tIns="39187" rIns="78373" bIns="39187">
            <a:spAutoFit/>
          </a:bodyPr>
          <a:lstStyle/>
          <a:p>
            <a:pPr lvl="0" algn="just"/>
            <a:r>
              <a:rPr lang="de-AT" sz="4000" dirty="0" smtClean="0">
                <a:latin typeface="Arial" pitchFamily="34" charset="0"/>
                <a:cs typeface="Arial" pitchFamily="34" charset="0"/>
              </a:rPr>
              <a:t>			</a:t>
            </a:r>
          </a:p>
          <a:p>
            <a:pPr lvl="0" algn="ctr"/>
            <a:r>
              <a:rPr lang="de-AT" sz="4000" dirty="0" smtClean="0">
                <a:latin typeface="Arial" pitchFamily="34" charset="0"/>
                <a:cs typeface="Arial" pitchFamily="34" charset="0"/>
              </a:rPr>
              <a:t>Präoperative Atemtherapie</a:t>
            </a:r>
          </a:p>
          <a:p>
            <a:pPr lvl="0" algn="just"/>
            <a:endParaRPr lang="de-AT" sz="4000" dirty="0" smtClean="0">
              <a:latin typeface="Arial" pitchFamily="34" charset="0"/>
              <a:cs typeface="Arial" pitchFamily="34" charset="0"/>
            </a:endParaRPr>
          </a:p>
          <a:p>
            <a:pPr marL="342900" indent="-342900" algn="just">
              <a:buFont typeface="Wingdings" pitchFamily="2" charset="2"/>
              <a:buChar char="Ø"/>
            </a:pPr>
            <a:r>
              <a:rPr lang="de-AT" b="0" dirty="0" smtClean="0">
                <a:latin typeface="Arial" pitchFamily="34" charset="0"/>
                <a:cs typeface="Arial" pitchFamily="34" charset="0"/>
              </a:rPr>
              <a:t> </a:t>
            </a:r>
            <a:r>
              <a:rPr lang="de-AT" sz="3600" dirty="0" smtClean="0">
                <a:latin typeface="Arial" pitchFamily="34" charset="0"/>
                <a:cs typeface="Arial" pitchFamily="34" charset="0"/>
              </a:rPr>
              <a:t> Belüftung aller Lungenareale</a:t>
            </a:r>
          </a:p>
          <a:p>
            <a:pPr lvl="0" algn="just"/>
            <a:r>
              <a:rPr lang="de-AT" sz="3600" b="0" dirty="0" smtClean="0">
                <a:latin typeface="Arial" pitchFamily="34" charset="0"/>
                <a:cs typeface="Arial" pitchFamily="34" charset="0"/>
              </a:rPr>
              <a:t>Der Patient soll schon vor der Operation lernen, langsam und tief einzuatmen und die Luft in jene Lungenareale zu lenken, die nach einer Operation oder lageabhängig besonders schlecht belüftet sind. </a:t>
            </a:r>
          </a:p>
          <a:p>
            <a:pPr algn="just"/>
            <a:r>
              <a:rPr lang="de-AT" sz="3600" b="0" dirty="0" smtClean="0">
                <a:latin typeface="Arial" pitchFamily="34" charset="0"/>
                <a:cs typeface="Arial" pitchFamily="34" charset="0"/>
              </a:rPr>
              <a:t> </a:t>
            </a:r>
          </a:p>
          <a:p>
            <a:pPr algn="just"/>
            <a:r>
              <a:rPr lang="de-AT" sz="3600" b="0" dirty="0" smtClean="0">
                <a:latin typeface="Arial" pitchFamily="34" charset="0"/>
                <a:cs typeface="Arial" pitchFamily="34" charset="0"/>
              </a:rPr>
              <a:t> </a:t>
            </a:r>
          </a:p>
          <a:p>
            <a:pPr marL="163513" lvl="1" algn="just" defTabSz="784225">
              <a:lnSpc>
                <a:spcPts val="4700"/>
              </a:lnSpc>
              <a:spcAft>
                <a:spcPct val="10000"/>
              </a:spcAft>
            </a:pPr>
            <a:endParaRPr lang="de-AT" sz="3600" b="0" u="sng" noProof="1">
              <a:solidFill>
                <a:srgbClr val="000000"/>
              </a:solidFill>
              <a:effectLst>
                <a:outerShdw blurRad="38100" dist="38100" dir="2700000" algn="tl">
                  <a:srgbClr val="C0C0C0"/>
                </a:outerShdw>
              </a:effectLst>
              <a:latin typeface="Arial" pitchFamily="34" charset="0"/>
              <a:cs typeface="Arial" pitchFamily="34" charset="0"/>
            </a:endParaRPr>
          </a:p>
        </p:txBody>
      </p:sp>
      <p:sp>
        <p:nvSpPr>
          <p:cNvPr id="5511" name="Text Box 391"/>
          <p:cNvSpPr txBox="1">
            <a:spLocks noChangeArrowheads="1"/>
          </p:cNvSpPr>
          <p:nvPr/>
        </p:nvSpPr>
        <p:spPr bwMode="auto">
          <a:xfrm>
            <a:off x="1456086" y="37603681"/>
            <a:ext cx="14836775" cy="645064"/>
          </a:xfrm>
          <a:prstGeom prst="rect">
            <a:avLst/>
          </a:prstGeom>
          <a:noFill/>
          <a:ln w="9525">
            <a:noFill/>
            <a:miter lim="800000"/>
            <a:headEnd/>
            <a:tailEnd/>
          </a:ln>
          <a:effectLst/>
        </p:spPr>
        <p:txBody>
          <a:bodyPr lIns="78373" tIns="39187" rIns="78373" bIns="39187">
            <a:spAutoFit/>
          </a:bodyPr>
          <a:lstStyle/>
          <a:p>
            <a:pPr marL="163513" lvl="1" algn="just" defTabSz="784225">
              <a:lnSpc>
                <a:spcPts val="4700"/>
              </a:lnSpc>
              <a:spcAft>
                <a:spcPct val="10000"/>
              </a:spcAft>
            </a:pPr>
            <a:endParaRPr lang="de-AT" sz="3400" u="sng" noProof="1">
              <a:solidFill>
                <a:srgbClr val="000000"/>
              </a:solidFill>
              <a:effectLst>
                <a:outerShdw blurRad="38100" dist="38100" dir="2700000" algn="tl">
                  <a:srgbClr val="C0C0C0"/>
                </a:outerShdw>
              </a:effectLst>
              <a:latin typeface="Arial" charset="0"/>
            </a:endParaRPr>
          </a:p>
        </p:txBody>
      </p:sp>
      <p:pic>
        <p:nvPicPr>
          <p:cNvPr id="5512" name="Picture 392" descr="LKH_UK_RGB.jpg                                                 002A1717zorro                          B760DF39:"/>
          <p:cNvPicPr>
            <a:picLocks noChangeAspect="1" noChangeArrowheads="1"/>
          </p:cNvPicPr>
          <p:nvPr/>
        </p:nvPicPr>
        <p:blipFill>
          <a:blip r:embed="rId2" cstate="print"/>
          <a:srcRect/>
          <a:stretch>
            <a:fillRect/>
          </a:stretch>
        </p:blipFill>
        <p:spPr bwMode="auto">
          <a:xfrm>
            <a:off x="5580063" y="762000"/>
            <a:ext cx="18803937" cy="1928813"/>
          </a:xfrm>
          <a:prstGeom prst="rect">
            <a:avLst/>
          </a:prstGeom>
          <a:noFill/>
        </p:spPr>
      </p:pic>
      <p:sp>
        <p:nvSpPr>
          <p:cNvPr id="5513" name="Line 393"/>
          <p:cNvSpPr>
            <a:spLocks noChangeShapeType="1"/>
          </p:cNvSpPr>
          <p:nvPr/>
        </p:nvSpPr>
        <p:spPr bwMode="auto">
          <a:xfrm>
            <a:off x="990600" y="3200400"/>
            <a:ext cx="28270200" cy="0"/>
          </a:xfrm>
          <a:prstGeom prst="line">
            <a:avLst/>
          </a:prstGeom>
          <a:noFill/>
          <a:ln w="9525">
            <a:solidFill>
              <a:schemeClr val="bg2"/>
            </a:solidFill>
            <a:round/>
            <a:headEnd/>
            <a:tailEnd/>
          </a:ln>
          <a:effectLst/>
        </p:spPr>
        <p:txBody>
          <a:bodyPr wrap="none" anchor="ctr"/>
          <a:lstStyle/>
          <a:p>
            <a:endParaRPr lang="de-AT"/>
          </a:p>
        </p:txBody>
      </p:sp>
      <p:sp>
        <p:nvSpPr>
          <p:cNvPr id="22" name="Text Box 2"/>
          <p:cNvSpPr txBox="1">
            <a:spLocks noChangeArrowheads="1"/>
          </p:cNvSpPr>
          <p:nvPr/>
        </p:nvSpPr>
        <p:spPr bwMode="auto">
          <a:xfrm>
            <a:off x="0" y="6784257"/>
            <a:ext cx="30275213" cy="4728104"/>
          </a:xfrm>
          <a:prstGeom prst="rect">
            <a:avLst/>
          </a:prstGeom>
          <a:noFill/>
          <a:ln w="9525">
            <a:noFill/>
            <a:miter lim="800000"/>
            <a:headEnd/>
            <a:tailEnd/>
          </a:ln>
          <a:effectLst/>
        </p:spPr>
        <p:txBody>
          <a:bodyPr wrap="square" lIns="78373" tIns="39187" rIns="78373" bIns="39187">
            <a:spAutoFit/>
          </a:bodyPr>
          <a:lstStyle/>
          <a:p>
            <a:pPr algn="ctr" defTabSz="784225">
              <a:lnSpc>
                <a:spcPct val="115000"/>
              </a:lnSpc>
            </a:pPr>
            <a:endParaRPr lang="de-DE" sz="4000" dirty="0" smtClean="0">
              <a:latin typeface="Arial" charset="0"/>
            </a:endParaRPr>
          </a:p>
          <a:p>
            <a:pPr algn="ctr" defTabSz="784225">
              <a:lnSpc>
                <a:spcPct val="115000"/>
              </a:lnSpc>
            </a:pPr>
            <a:r>
              <a:rPr lang="de-DE" sz="4000" dirty="0" smtClean="0">
                <a:latin typeface="Arial" charset="0"/>
              </a:rPr>
              <a:t>Atemphysiotherapie ist die therapeutische Behandlung der Vitalfunktion „Atmung“ </a:t>
            </a:r>
          </a:p>
          <a:p>
            <a:pPr algn="ctr" defTabSz="784225">
              <a:lnSpc>
                <a:spcPct val="115000"/>
              </a:lnSpc>
              <a:spcAft>
                <a:spcPts val="1200"/>
              </a:spcAft>
            </a:pPr>
            <a:r>
              <a:rPr lang="de-DE" sz="4000" dirty="0" smtClean="0">
                <a:latin typeface="Arial" charset="0"/>
              </a:rPr>
              <a:t>mit zwei vorrangigen Zielen:</a:t>
            </a:r>
            <a:endParaRPr lang="de-DE" sz="4400" dirty="0" smtClean="0">
              <a:latin typeface="Arial" charset="0"/>
            </a:endParaRPr>
          </a:p>
          <a:p>
            <a:pPr marL="109538" lvl="3" algn="ctr" defTabSz="784225">
              <a:lnSpc>
                <a:spcPct val="115000"/>
              </a:lnSpc>
            </a:pPr>
            <a:r>
              <a:rPr lang="de-DE" sz="4000" b="0" dirty="0" smtClean="0">
                <a:latin typeface="Arial" charset="0"/>
              </a:rPr>
              <a:t>1. Vorsorge oder Prophylaxe, so dass es zu keinen Störungen der Atmung kommt</a:t>
            </a:r>
          </a:p>
          <a:p>
            <a:pPr marL="109538" lvl="3" algn="ctr" defTabSz="784225">
              <a:lnSpc>
                <a:spcPct val="115000"/>
              </a:lnSpc>
            </a:pPr>
            <a:r>
              <a:rPr lang="de-DE" sz="4000" b="0" dirty="0" smtClean="0">
                <a:latin typeface="Arial" charset="0"/>
              </a:rPr>
              <a:t> 2. Beseitigung bzw. Verringerung von bereits bestehenden Störungen der Atmung</a:t>
            </a:r>
          </a:p>
          <a:p>
            <a:pPr algn="ctr" defTabSz="784225">
              <a:lnSpc>
                <a:spcPct val="115000"/>
              </a:lnSpc>
            </a:pPr>
            <a:endParaRPr lang="de-DE" sz="5400" dirty="0">
              <a:latin typeface="Arial" charset="0"/>
            </a:endParaRPr>
          </a:p>
        </p:txBody>
      </p:sp>
      <p:pic>
        <p:nvPicPr>
          <p:cNvPr id="1026" name="Picture 2" descr="I:\Physiotherapie\Tag der offenen Tür\AT-Fotos + Text\Kontaktatmung.jpg"/>
          <p:cNvPicPr>
            <a:picLocks noChangeAspect="1" noChangeArrowheads="1"/>
          </p:cNvPicPr>
          <p:nvPr/>
        </p:nvPicPr>
        <p:blipFill>
          <a:blip r:embed="rId3" cstate="print"/>
          <a:srcRect/>
          <a:stretch>
            <a:fillRect/>
          </a:stretch>
        </p:blipFill>
        <p:spPr bwMode="auto">
          <a:xfrm>
            <a:off x="12761342" y="17945497"/>
            <a:ext cx="7992888" cy="5328592"/>
          </a:xfrm>
          <a:prstGeom prst="rect">
            <a:avLst/>
          </a:prstGeom>
          <a:noFill/>
        </p:spPr>
      </p:pic>
      <p:pic>
        <p:nvPicPr>
          <p:cNvPr id="1027" name="Picture 3" descr="I:\Physiotherapie\Tag der offenen Tür\AT-Fotos + Text\PatmitTrifol.jpg"/>
          <p:cNvPicPr>
            <a:picLocks noChangeAspect="1" noChangeArrowheads="1"/>
          </p:cNvPicPr>
          <p:nvPr/>
        </p:nvPicPr>
        <p:blipFill>
          <a:blip r:embed="rId4" cstate="print"/>
          <a:srcRect/>
          <a:stretch>
            <a:fillRect/>
          </a:stretch>
        </p:blipFill>
        <p:spPr bwMode="auto">
          <a:xfrm>
            <a:off x="21395730" y="17929300"/>
            <a:ext cx="7951119" cy="5300746"/>
          </a:xfrm>
          <a:prstGeom prst="rect">
            <a:avLst/>
          </a:prstGeom>
          <a:noFill/>
        </p:spPr>
      </p:pic>
      <p:pic>
        <p:nvPicPr>
          <p:cNvPr id="1028" name="Picture 4" descr="I:\Physiotherapie\Tag der offenen Tür\AT-Fotos + Text\IMG_0952.jpg"/>
          <p:cNvPicPr>
            <a:picLocks noChangeAspect="1" noChangeArrowheads="1"/>
          </p:cNvPicPr>
          <p:nvPr/>
        </p:nvPicPr>
        <p:blipFill>
          <a:blip r:embed="rId5" cstate="print"/>
          <a:srcRect/>
          <a:stretch>
            <a:fillRect/>
          </a:stretch>
        </p:blipFill>
        <p:spPr bwMode="auto">
          <a:xfrm>
            <a:off x="15137606" y="24858265"/>
            <a:ext cx="6384710" cy="9577064"/>
          </a:xfrm>
          <a:prstGeom prst="rect">
            <a:avLst/>
          </a:prstGeom>
          <a:noFill/>
        </p:spPr>
      </p:pic>
      <p:pic>
        <p:nvPicPr>
          <p:cNvPr id="1029" name="Picture 5" descr="I:\Physiotherapie\Tag der offenen Tür\AT-Fotos + Text\DrainageimSitz.jpg"/>
          <p:cNvPicPr>
            <a:picLocks noChangeAspect="1" noChangeArrowheads="1"/>
          </p:cNvPicPr>
          <p:nvPr/>
        </p:nvPicPr>
        <p:blipFill>
          <a:blip r:embed="rId6" cstate="print"/>
          <a:srcRect/>
          <a:stretch>
            <a:fillRect/>
          </a:stretch>
        </p:blipFill>
        <p:spPr bwMode="auto">
          <a:xfrm>
            <a:off x="22770454" y="24858265"/>
            <a:ext cx="6340814" cy="9511221"/>
          </a:xfrm>
          <a:prstGeom prst="rect">
            <a:avLst/>
          </a:prstGeom>
          <a:noFill/>
        </p:spPr>
      </p:pic>
      <p:sp>
        <p:nvSpPr>
          <p:cNvPr id="30" name="Rechteck 29"/>
          <p:cNvSpPr/>
          <p:nvPr/>
        </p:nvSpPr>
        <p:spPr>
          <a:xfrm>
            <a:off x="1096046" y="24858265"/>
            <a:ext cx="13249472" cy="3416320"/>
          </a:xfrm>
          <a:prstGeom prst="rect">
            <a:avLst/>
          </a:prstGeom>
        </p:spPr>
        <p:txBody>
          <a:bodyPr wrap="square">
            <a:spAutoFit/>
          </a:bodyPr>
          <a:lstStyle/>
          <a:p>
            <a:pPr marL="0" lvl="8" algn="just">
              <a:buFont typeface="Wingdings" pitchFamily="2" charset="2"/>
              <a:buChar char="Ø"/>
            </a:pPr>
            <a:r>
              <a:rPr lang="de-AT" sz="3600" dirty="0" smtClean="0"/>
              <a:t>  </a:t>
            </a:r>
            <a:r>
              <a:rPr lang="de-AT" sz="3600" dirty="0" smtClean="0">
                <a:latin typeface="Arial" pitchFamily="34" charset="0"/>
                <a:cs typeface="Arial" pitchFamily="34" charset="0"/>
              </a:rPr>
              <a:t>Entlüftung aller Lungenareale</a:t>
            </a:r>
          </a:p>
          <a:p>
            <a:pPr algn="just"/>
            <a:r>
              <a:rPr lang="de-AT" sz="3600" b="0" dirty="0" smtClean="0">
                <a:latin typeface="Arial" pitchFamily="34" charset="0"/>
                <a:cs typeface="Arial" pitchFamily="34" charset="0"/>
              </a:rPr>
              <a:t>Sauerstoffreiche Luft kann nur dann in die Lunge gelangen, wenn vorher möglichst viel „verbrauchte“ Luft die Lungen verlassen hat. </a:t>
            </a:r>
          </a:p>
          <a:p>
            <a:pPr algn="just"/>
            <a:r>
              <a:rPr lang="de-AT" sz="3600" b="0" dirty="0" smtClean="0">
                <a:latin typeface="Arial" pitchFamily="34" charset="0"/>
                <a:cs typeface="Arial" pitchFamily="34" charset="0"/>
              </a:rPr>
              <a:t>Über gebremstes Ausatmen ist diese Entlüftung besonders wirkungsvoll zu erreichen </a:t>
            </a:r>
          </a:p>
        </p:txBody>
      </p:sp>
      <p:sp>
        <p:nvSpPr>
          <p:cNvPr id="31" name="Textfeld 30"/>
          <p:cNvSpPr txBox="1"/>
          <p:nvPr/>
        </p:nvSpPr>
        <p:spPr>
          <a:xfrm rot="10800000" flipH="1" flipV="1">
            <a:off x="1168054" y="28818705"/>
            <a:ext cx="13321480" cy="6186309"/>
          </a:xfrm>
          <a:prstGeom prst="rect">
            <a:avLst/>
          </a:prstGeom>
          <a:noFill/>
        </p:spPr>
        <p:txBody>
          <a:bodyPr wrap="square" rtlCol="0">
            <a:spAutoFit/>
          </a:bodyPr>
          <a:lstStyle/>
          <a:p>
            <a:pPr marL="0" lvl="1" algn="just">
              <a:buFont typeface="Wingdings" pitchFamily="2" charset="2"/>
              <a:buChar char="Ø"/>
            </a:pPr>
            <a:r>
              <a:rPr lang="de-AT" sz="3600" dirty="0" smtClean="0"/>
              <a:t>  </a:t>
            </a:r>
            <a:r>
              <a:rPr lang="de-AT" sz="3600" dirty="0" smtClean="0">
                <a:latin typeface="Arial" pitchFamily="34" charset="0"/>
                <a:cs typeface="Arial" pitchFamily="34" charset="0"/>
              </a:rPr>
              <a:t>Hustenschulung</a:t>
            </a:r>
          </a:p>
          <a:p>
            <a:pPr algn="just"/>
            <a:r>
              <a:rPr lang="de-AT" sz="3600" b="0" dirty="0" smtClean="0">
                <a:latin typeface="Arial" pitchFamily="34" charset="0"/>
                <a:cs typeface="Arial" pitchFamily="34" charset="0"/>
              </a:rPr>
              <a:t>Husten dient zum einen als Reinigungsmechanismus der Lunge vom permanent gebildeten Lungensekret (Schleim) und zum anderen werden dabei Fremdkörper oder lungenschädigende Teilchen (Bakterien, Viren, Staub, etc. ) stoßartig aus der Lunge transportiert. </a:t>
            </a:r>
          </a:p>
          <a:p>
            <a:pPr algn="just"/>
            <a:r>
              <a:rPr lang="de-AT" sz="3600" b="0" dirty="0" smtClean="0">
                <a:latin typeface="Arial" pitchFamily="34" charset="0"/>
                <a:cs typeface="Arial" pitchFamily="34" charset="0"/>
              </a:rPr>
              <a:t>Die Patienten sollen lernen, den eingeschränkten Schleimtransport über spezielle Atemtechniken zu fördern.  Der Therapeut kann dieses Manöver durch Kompressionen am Brustkorb unterstützen. </a:t>
            </a:r>
          </a:p>
          <a:p>
            <a:pPr algn="just"/>
            <a:r>
              <a:rPr lang="de-AT" sz="3600" b="0" i="1" dirty="0" smtClean="0">
                <a:latin typeface="Arial" pitchFamily="34" charset="0"/>
                <a:cs typeface="Arial" pitchFamily="34" charset="0"/>
              </a:rPr>
              <a:t> </a:t>
            </a:r>
            <a:endParaRPr lang="de-AT" i="1" dirty="0">
              <a:latin typeface="Arial" pitchFamily="34" charset="0"/>
              <a:cs typeface="Arial" pitchFamily="34" charset="0"/>
            </a:endParaRPr>
          </a:p>
        </p:txBody>
      </p:sp>
      <p:sp>
        <p:nvSpPr>
          <p:cNvPr id="33" name="Rechteck 32"/>
          <p:cNvSpPr/>
          <p:nvPr/>
        </p:nvSpPr>
        <p:spPr>
          <a:xfrm>
            <a:off x="1312070" y="35875489"/>
            <a:ext cx="28011112" cy="4031873"/>
          </a:xfrm>
          <a:prstGeom prst="rect">
            <a:avLst/>
          </a:prstGeom>
        </p:spPr>
        <p:txBody>
          <a:bodyPr wrap="square">
            <a:spAutoFit/>
          </a:bodyPr>
          <a:lstStyle/>
          <a:p>
            <a:pPr lvl="0" algn="just"/>
            <a:r>
              <a:rPr lang="de-AT" sz="4000" dirty="0" smtClean="0">
                <a:latin typeface="Arial" pitchFamily="34" charset="0"/>
                <a:cs typeface="Arial" pitchFamily="34" charset="0"/>
              </a:rPr>
              <a:t>			Postoperative Atemtherapie</a:t>
            </a:r>
          </a:p>
          <a:p>
            <a:pPr lvl="0" algn="just"/>
            <a:endParaRPr lang="de-AT" sz="3600" dirty="0" smtClean="0">
              <a:latin typeface="Arial" pitchFamily="34" charset="0"/>
              <a:cs typeface="Arial" pitchFamily="34" charset="0"/>
            </a:endParaRPr>
          </a:p>
          <a:p>
            <a:pPr algn="just">
              <a:buFont typeface="Wingdings" pitchFamily="2" charset="2"/>
              <a:buChar char="Ø"/>
            </a:pPr>
            <a:r>
              <a:rPr lang="de-AT" sz="3600" b="0" dirty="0" smtClean="0">
                <a:latin typeface="Arial" pitchFamily="34" charset="0"/>
                <a:cs typeface="Arial" pitchFamily="34" charset="0"/>
              </a:rPr>
              <a:t> </a:t>
            </a:r>
            <a:r>
              <a:rPr lang="de-AT" sz="3600" dirty="0" smtClean="0">
                <a:latin typeface="Arial" pitchFamily="34" charset="0"/>
                <a:cs typeface="Arial" pitchFamily="34" charset="0"/>
              </a:rPr>
              <a:t>Umsetzung und Adaptierung </a:t>
            </a:r>
            <a:r>
              <a:rPr lang="de-AT" sz="3600" b="0" dirty="0" smtClean="0">
                <a:latin typeface="Arial" pitchFamily="34" charset="0"/>
                <a:cs typeface="Arial" pitchFamily="34" charset="0"/>
              </a:rPr>
              <a:t>der präoperativen Techniken an die Situation des operierten Patienten</a:t>
            </a:r>
          </a:p>
          <a:p>
            <a:pPr algn="just"/>
            <a:r>
              <a:rPr lang="de-AT" sz="3600" b="0" dirty="0" smtClean="0">
                <a:latin typeface="Arial" pitchFamily="34" charset="0"/>
                <a:cs typeface="Arial" pitchFamily="34" charset="0"/>
              </a:rPr>
              <a:t> </a:t>
            </a:r>
          </a:p>
          <a:p>
            <a:pPr lvl="0" algn="just">
              <a:buFont typeface="Wingdings" pitchFamily="2" charset="2"/>
              <a:buChar char="Ø"/>
            </a:pPr>
            <a:r>
              <a:rPr lang="de-AT" sz="3600" b="0" dirty="0" smtClean="0">
                <a:latin typeface="Arial" pitchFamily="34" charset="0"/>
                <a:cs typeface="Arial" pitchFamily="34" charset="0"/>
              </a:rPr>
              <a:t>  Die </a:t>
            </a:r>
            <a:r>
              <a:rPr lang="de-AT" sz="3600" dirty="0" smtClean="0">
                <a:latin typeface="Arial" pitchFamily="34" charset="0"/>
                <a:cs typeface="Arial" pitchFamily="34" charset="0"/>
              </a:rPr>
              <a:t>frühestmögliche Mobilisation</a:t>
            </a:r>
            <a:r>
              <a:rPr lang="de-AT" sz="3600" b="0" dirty="0" smtClean="0">
                <a:latin typeface="Arial" pitchFamily="34" charset="0"/>
                <a:cs typeface="Arial" pitchFamily="34" charset="0"/>
              </a:rPr>
              <a:t> des Patienten ist </a:t>
            </a:r>
            <a:r>
              <a:rPr lang="de-AT" sz="3600" dirty="0" smtClean="0">
                <a:latin typeface="Arial" pitchFamily="34" charset="0"/>
                <a:cs typeface="Arial" pitchFamily="34" charset="0"/>
              </a:rPr>
              <a:t>absolut vorrangig</a:t>
            </a:r>
            <a:r>
              <a:rPr lang="de-AT" sz="3600" b="0" dirty="0" smtClean="0">
                <a:latin typeface="Arial" pitchFamily="34" charset="0"/>
                <a:cs typeface="Arial" pitchFamily="34" charset="0"/>
              </a:rPr>
              <a:t>, weil in aufrechter Position wesentlich mehr Lungenanteile am Gasaustausch teilnehmen als in liegender Position und somit eine bessere Belüftung, Entlüftung und auch ein verbesserter Schleimtransport gewährleistet ist.</a:t>
            </a:r>
          </a:p>
        </p:txBody>
      </p:sp>
      <p:sp>
        <p:nvSpPr>
          <p:cNvPr id="27" name="Textfeld 26"/>
          <p:cNvSpPr txBox="1"/>
          <p:nvPr/>
        </p:nvSpPr>
        <p:spPr>
          <a:xfrm>
            <a:off x="15065598" y="34435329"/>
            <a:ext cx="6336704" cy="830997"/>
          </a:xfrm>
          <a:prstGeom prst="rect">
            <a:avLst/>
          </a:prstGeom>
          <a:noFill/>
        </p:spPr>
        <p:txBody>
          <a:bodyPr wrap="square" rtlCol="0">
            <a:spAutoFit/>
          </a:bodyPr>
          <a:lstStyle/>
          <a:p>
            <a:r>
              <a:rPr lang="de-AT" i="1" dirty="0" smtClean="0">
                <a:latin typeface="Arial" pitchFamily="34" charset="0"/>
                <a:cs typeface="Arial" pitchFamily="34" charset="0"/>
              </a:rPr>
              <a:t>Abbildung 3: </a:t>
            </a:r>
            <a:r>
              <a:rPr lang="de-AT" b="0" i="1" dirty="0" smtClean="0">
                <a:latin typeface="Arial" pitchFamily="34" charset="0"/>
                <a:cs typeface="Arial" pitchFamily="34" charset="0"/>
              </a:rPr>
              <a:t>Ausatembremse  mittels Strohhalm</a:t>
            </a:r>
          </a:p>
        </p:txBody>
      </p:sp>
      <p:sp>
        <p:nvSpPr>
          <p:cNvPr id="26" name="Rectangle 67"/>
          <p:cNvSpPr>
            <a:spLocks noChangeArrowheads="1"/>
          </p:cNvSpPr>
          <p:nvPr/>
        </p:nvSpPr>
        <p:spPr bwMode="auto">
          <a:xfrm>
            <a:off x="12761342" y="23490113"/>
            <a:ext cx="7992888" cy="1129168"/>
          </a:xfrm>
          <a:prstGeom prst="rect">
            <a:avLst/>
          </a:prstGeom>
          <a:noFill/>
          <a:ln w="9525">
            <a:noFill/>
            <a:miter lim="800000"/>
            <a:headEnd/>
            <a:tailEnd/>
          </a:ln>
          <a:effectLst/>
        </p:spPr>
        <p:txBody>
          <a:bodyPr wrap="square" lIns="20967" tIns="10484" rIns="20967" bIns="10484" anchor="ctr">
            <a:spAutoFit/>
          </a:bodyPr>
          <a:lstStyle/>
          <a:p>
            <a:r>
              <a:rPr lang="de-AT" i="1" dirty="0" smtClean="0">
                <a:latin typeface="Arial" pitchFamily="34" charset="0"/>
                <a:cs typeface="Arial" pitchFamily="34" charset="0"/>
              </a:rPr>
              <a:t>Abbildung 1</a:t>
            </a:r>
            <a:r>
              <a:rPr lang="de-AT" dirty="0" smtClean="0">
                <a:latin typeface="Arial" pitchFamily="34" charset="0"/>
                <a:cs typeface="Arial" pitchFamily="34" charset="0"/>
              </a:rPr>
              <a:t>: </a:t>
            </a:r>
            <a:r>
              <a:rPr lang="de-AT" b="0" i="1" dirty="0" smtClean="0">
                <a:latin typeface="Arial" pitchFamily="34" charset="0"/>
                <a:cs typeface="Arial" pitchFamily="34" charset="0"/>
              </a:rPr>
              <a:t>Das Erlernen von Bauch- und Flankenatmung durch den Kontakt mit den Therapeutenhänden  („Kontaktatmung“)</a:t>
            </a:r>
          </a:p>
        </p:txBody>
      </p:sp>
      <p:sp>
        <p:nvSpPr>
          <p:cNvPr id="29" name="Rectangle 67"/>
          <p:cNvSpPr>
            <a:spLocks noChangeArrowheads="1"/>
          </p:cNvSpPr>
          <p:nvPr/>
        </p:nvSpPr>
        <p:spPr bwMode="auto">
          <a:xfrm>
            <a:off x="21402302" y="23346097"/>
            <a:ext cx="7992888" cy="390505"/>
          </a:xfrm>
          <a:prstGeom prst="rect">
            <a:avLst/>
          </a:prstGeom>
          <a:noFill/>
          <a:ln w="9525">
            <a:noFill/>
            <a:miter lim="800000"/>
            <a:headEnd/>
            <a:tailEnd/>
          </a:ln>
          <a:effectLst/>
        </p:spPr>
        <p:txBody>
          <a:bodyPr wrap="square" lIns="20967" tIns="10484" rIns="20967" bIns="10484" anchor="ctr">
            <a:spAutoFit/>
          </a:bodyPr>
          <a:lstStyle/>
          <a:p>
            <a:pPr algn="just"/>
            <a:r>
              <a:rPr lang="de-AT" i="1" dirty="0" smtClean="0">
                <a:latin typeface="Arial" pitchFamily="34" charset="0"/>
                <a:cs typeface="Arial" pitchFamily="34" charset="0"/>
              </a:rPr>
              <a:t>Abbildung  2: </a:t>
            </a:r>
            <a:r>
              <a:rPr lang="de-AT" b="0" i="1" dirty="0" smtClean="0">
                <a:latin typeface="Arial" pitchFamily="34" charset="0"/>
                <a:cs typeface="Arial" pitchFamily="34" charset="0"/>
              </a:rPr>
              <a:t>Selbständige Therapie mittels „</a:t>
            </a:r>
            <a:r>
              <a:rPr lang="de-AT" b="0" i="1" dirty="0" err="1" smtClean="0">
                <a:latin typeface="Arial" pitchFamily="34" charset="0"/>
                <a:cs typeface="Arial" pitchFamily="34" charset="0"/>
              </a:rPr>
              <a:t>Triflo</a:t>
            </a:r>
            <a:r>
              <a:rPr lang="de-AT" b="0" i="1" dirty="0" smtClean="0">
                <a:latin typeface="Arial" pitchFamily="34" charset="0"/>
                <a:cs typeface="Arial" pitchFamily="34" charset="0"/>
              </a:rPr>
              <a:t> II</a:t>
            </a:r>
            <a:r>
              <a:rPr lang="de-AT" b="0" dirty="0" smtClean="0">
                <a:latin typeface="Arial" pitchFamily="34" charset="0"/>
                <a:cs typeface="Arial" pitchFamily="34" charset="0"/>
              </a:rPr>
              <a:t>“</a:t>
            </a:r>
          </a:p>
        </p:txBody>
      </p:sp>
      <p:sp>
        <p:nvSpPr>
          <p:cNvPr id="32" name="Textfeld 31"/>
          <p:cNvSpPr txBox="1"/>
          <p:nvPr/>
        </p:nvSpPr>
        <p:spPr>
          <a:xfrm>
            <a:off x="22626438" y="34363321"/>
            <a:ext cx="6336704" cy="461665"/>
          </a:xfrm>
          <a:prstGeom prst="rect">
            <a:avLst/>
          </a:prstGeom>
          <a:noFill/>
        </p:spPr>
        <p:txBody>
          <a:bodyPr wrap="square" rtlCol="0">
            <a:spAutoFit/>
          </a:bodyPr>
          <a:lstStyle/>
          <a:p>
            <a:r>
              <a:rPr lang="de-AT" i="1" dirty="0" smtClean="0">
                <a:latin typeface="Arial" pitchFamily="34" charset="0"/>
                <a:cs typeface="Arial" pitchFamily="34" charset="0"/>
              </a:rPr>
              <a:t>Abbildung 4: </a:t>
            </a:r>
            <a:r>
              <a:rPr lang="de-AT" b="0" i="1" dirty="0" err="1" smtClean="0">
                <a:latin typeface="Arial" pitchFamily="34" charset="0"/>
                <a:cs typeface="Arial" pitchFamily="34" charset="0"/>
              </a:rPr>
              <a:t>Thoraxkompressionen</a:t>
            </a:r>
            <a:endParaRPr lang="de-AT" b="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08"/>
          <p:cNvSpPr>
            <a:spLocks noChangeArrowheads="1"/>
          </p:cNvSpPr>
          <p:nvPr/>
        </p:nvSpPr>
        <p:spPr bwMode="auto">
          <a:xfrm>
            <a:off x="-21061" y="4768033"/>
            <a:ext cx="30275213" cy="38035730"/>
          </a:xfrm>
          <a:prstGeom prst="rect">
            <a:avLst/>
          </a:prstGeom>
          <a:solidFill>
            <a:srgbClr val="E1E1CF"/>
          </a:solidFill>
          <a:ln w="9525">
            <a:noFill/>
            <a:miter lim="800000"/>
            <a:headEnd/>
            <a:tailEnd/>
          </a:ln>
          <a:effectLst/>
        </p:spPr>
        <p:txBody>
          <a:bodyPr wrap="none" anchor="ctr"/>
          <a:lstStyle/>
          <a:p>
            <a:pPr algn="ctr"/>
            <a:endParaRPr lang="de-AT" dirty="0"/>
          </a:p>
        </p:txBody>
      </p:sp>
      <p:sp>
        <p:nvSpPr>
          <p:cNvPr id="5105" name="Rectangle 1009"/>
          <p:cNvSpPr>
            <a:spLocks noChangeArrowheads="1"/>
          </p:cNvSpPr>
          <p:nvPr/>
        </p:nvSpPr>
        <p:spPr bwMode="auto">
          <a:xfrm>
            <a:off x="0" y="40916225"/>
            <a:ext cx="30275213" cy="1887538"/>
          </a:xfrm>
          <a:prstGeom prst="rect">
            <a:avLst/>
          </a:prstGeom>
          <a:solidFill>
            <a:srgbClr val="99E60C"/>
          </a:solidFill>
          <a:ln w="9525">
            <a:noFill/>
            <a:miter lim="800000"/>
            <a:headEnd/>
            <a:tailEnd/>
          </a:ln>
          <a:effectLst/>
        </p:spPr>
        <p:txBody>
          <a:bodyPr wrap="none" anchor="ctr"/>
          <a:lstStyle/>
          <a:p>
            <a:pPr algn="ctr" defTabSz="784225"/>
            <a:endParaRPr lang="de-AT" sz="3100" dirty="0">
              <a:solidFill>
                <a:schemeClr val="bg1"/>
              </a:solidFill>
              <a:latin typeface="Arial" charset="0"/>
            </a:endParaRPr>
          </a:p>
        </p:txBody>
      </p:sp>
      <p:pic>
        <p:nvPicPr>
          <p:cNvPr id="5512" name="Picture 392" descr="LKH_UK_RGB.jpg                                                 002A1717zorro                          B760DF39:"/>
          <p:cNvPicPr>
            <a:picLocks noChangeAspect="1" noChangeArrowheads="1"/>
          </p:cNvPicPr>
          <p:nvPr/>
        </p:nvPicPr>
        <p:blipFill>
          <a:blip r:embed="rId2" cstate="print"/>
          <a:srcRect/>
          <a:stretch>
            <a:fillRect/>
          </a:stretch>
        </p:blipFill>
        <p:spPr bwMode="auto">
          <a:xfrm>
            <a:off x="5580063" y="762000"/>
            <a:ext cx="18803937" cy="1928813"/>
          </a:xfrm>
          <a:prstGeom prst="rect">
            <a:avLst/>
          </a:prstGeom>
          <a:noFill/>
        </p:spPr>
      </p:pic>
      <p:sp>
        <p:nvSpPr>
          <p:cNvPr id="5513" name="Line 393"/>
          <p:cNvSpPr>
            <a:spLocks noChangeShapeType="1"/>
          </p:cNvSpPr>
          <p:nvPr/>
        </p:nvSpPr>
        <p:spPr bwMode="auto">
          <a:xfrm>
            <a:off x="990600" y="3200400"/>
            <a:ext cx="28270200" cy="0"/>
          </a:xfrm>
          <a:prstGeom prst="line">
            <a:avLst/>
          </a:prstGeom>
          <a:noFill/>
          <a:ln w="9525">
            <a:solidFill>
              <a:schemeClr val="bg2"/>
            </a:solidFill>
            <a:round/>
            <a:headEnd/>
            <a:tailEnd/>
          </a:ln>
          <a:effectLst/>
        </p:spPr>
        <p:txBody>
          <a:bodyPr wrap="none" anchor="ctr"/>
          <a:lstStyle/>
          <a:p>
            <a:endParaRPr lang="de-AT"/>
          </a:p>
        </p:txBody>
      </p:sp>
      <p:sp>
        <p:nvSpPr>
          <p:cNvPr id="10" name="Textfeld 9"/>
          <p:cNvSpPr txBox="1"/>
          <p:nvPr/>
        </p:nvSpPr>
        <p:spPr>
          <a:xfrm>
            <a:off x="2104158" y="5704137"/>
            <a:ext cx="25562840" cy="3139321"/>
          </a:xfrm>
          <a:prstGeom prst="rect">
            <a:avLst/>
          </a:prstGeom>
          <a:noFill/>
          <a:ln>
            <a:solidFill>
              <a:srgbClr val="99E60C"/>
            </a:solidFill>
          </a:ln>
        </p:spPr>
        <p:txBody>
          <a:bodyPr wrap="square" lIns="144000" rIns="144000" rtlCol="0">
            <a:spAutoFit/>
          </a:bodyPr>
          <a:lstStyle/>
          <a:p>
            <a:pPr algn="ctr"/>
            <a:endParaRPr lang="de-AT" sz="3200" dirty="0" smtClean="0">
              <a:latin typeface="Arial" pitchFamily="34" charset="0"/>
              <a:cs typeface="Arial" pitchFamily="34" charset="0"/>
            </a:endParaRPr>
          </a:p>
          <a:p>
            <a:pPr marL="360000" algn="ctr">
              <a:spcAft>
                <a:spcPts val="1200"/>
              </a:spcAft>
            </a:pPr>
            <a:r>
              <a:rPr lang="de-AT" sz="4000" dirty="0" smtClean="0">
                <a:latin typeface="Arial" pitchFamily="34" charset="0"/>
                <a:cs typeface="Arial" pitchFamily="34" charset="0"/>
              </a:rPr>
              <a:t>Beseitigung bzw. Verringerung von bereits bestehenden Störungen</a:t>
            </a:r>
          </a:p>
          <a:p>
            <a:pPr marL="360000"/>
            <a:r>
              <a:rPr lang="de-AT" sz="4000" b="0" dirty="0" smtClean="0">
                <a:latin typeface="Arial" pitchFamily="34" charset="0"/>
                <a:cs typeface="Arial" pitchFamily="34" charset="0"/>
              </a:rPr>
              <a:t>Viele Lungenerkrankungen führen zu Veränderungen des Lungengewebes und der Atemwege, sodass es zu schwerwiegenden und häufig irreversiblen Einschränkungen der Lungenfunktion bzw. der Atmung kommt.</a:t>
            </a:r>
          </a:p>
          <a:p>
            <a:pPr algn="just"/>
            <a:endParaRPr lang="de-AT" sz="3600" b="0" dirty="0">
              <a:latin typeface="Arial" pitchFamily="34" charset="0"/>
              <a:cs typeface="Arial" pitchFamily="34" charset="0"/>
            </a:endParaRPr>
          </a:p>
        </p:txBody>
      </p:sp>
      <p:sp>
        <p:nvSpPr>
          <p:cNvPr id="12" name="Textfeld 11"/>
          <p:cNvSpPr txBox="1"/>
          <p:nvPr/>
        </p:nvSpPr>
        <p:spPr>
          <a:xfrm>
            <a:off x="1816126" y="10384657"/>
            <a:ext cx="19458084" cy="5262979"/>
          </a:xfrm>
          <a:prstGeom prst="rect">
            <a:avLst/>
          </a:prstGeom>
          <a:noFill/>
        </p:spPr>
        <p:txBody>
          <a:bodyPr wrap="square" rtlCol="0">
            <a:spAutoFit/>
          </a:bodyPr>
          <a:lstStyle/>
          <a:p>
            <a:pPr algn="ctr"/>
            <a:r>
              <a:rPr lang="de-AT" sz="4000" dirty="0" smtClean="0">
                <a:latin typeface="Arial" pitchFamily="34" charset="0"/>
                <a:cs typeface="Arial" pitchFamily="34" charset="0"/>
              </a:rPr>
              <a:t>Verringerung der Elastizität der Lunge: </a:t>
            </a:r>
          </a:p>
          <a:p>
            <a:pPr algn="ctr"/>
            <a:r>
              <a:rPr lang="de-AT" sz="4000" dirty="0" smtClean="0">
                <a:latin typeface="Arial" pitchFamily="34" charset="0"/>
                <a:cs typeface="Arial" pitchFamily="34" charset="0"/>
              </a:rPr>
              <a:t>„Restriktive Lungenerkrankungen</a:t>
            </a:r>
            <a:r>
              <a:rPr lang="de-AT" sz="3200" dirty="0" smtClean="0">
                <a:latin typeface="Arial" pitchFamily="34" charset="0"/>
                <a:cs typeface="Arial" pitchFamily="34" charset="0"/>
              </a:rPr>
              <a:t>“</a:t>
            </a:r>
          </a:p>
          <a:p>
            <a:pPr algn="ctr"/>
            <a:endParaRPr lang="de-AT" sz="3200" b="0" dirty="0" smtClean="0">
              <a:latin typeface="Arial" pitchFamily="34" charset="0"/>
              <a:cs typeface="Arial" pitchFamily="34" charset="0"/>
            </a:endParaRPr>
          </a:p>
          <a:p>
            <a:pPr algn="just"/>
            <a:r>
              <a:rPr lang="de-AT" sz="3200" b="0" dirty="0" smtClean="0">
                <a:latin typeface="Arial" pitchFamily="34" charset="0"/>
                <a:cs typeface="Arial" pitchFamily="34" charset="0"/>
              </a:rPr>
              <a:t>Die Dehnbarkeit der Lunge ist eingeschränkt, sodass weniger Luft in die Lunge gelangt und dem Gesamtorganismus somit auch weniger Sauerstoff für alle Stoffwechselvorgänge zur Verfügung steht (z.B. bei </a:t>
            </a:r>
            <a:r>
              <a:rPr lang="de-AT" sz="3200" b="0" dirty="0" err="1" smtClean="0">
                <a:latin typeface="Arial" pitchFamily="34" charset="0"/>
                <a:cs typeface="Arial" pitchFamily="34" charset="0"/>
              </a:rPr>
              <a:t>Lungenfibrose</a:t>
            </a:r>
            <a:r>
              <a:rPr lang="de-AT" sz="3200" b="0" dirty="0" smtClean="0">
                <a:latin typeface="Arial" pitchFamily="34" charset="0"/>
                <a:cs typeface="Arial" pitchFamily="34" charset="0"/>
              </a:rPr>
              <a:t>, Wirbelsäulendeformitäten, etc.). </a:t>
            </a:r>
          </a:p>
          <a:p>
            <a:pPr algn="just"/>
            <a:r>
              <a:rPr lang="de-AT" sz="3200" b="0" dirty="0" smtClean="0">
                <a:latin typeface="Arial" pitchFamily="34" charset="0"/>
                <a:cs typeface="Arial" pitchFamily="34" charset="0"/>
              </a:rPr>
              <a:t>Besonders beim Einatmen muss der Betroffene den erhöhten Widerstand des Lungengewebes mit großer Atemanstrengung überwinden. </a:t>
            </a:r>
          </a:p>
          <a:p>
            <a:pPr algn="just"/>
            <a:r>
              <a:rPr lang="de-AT" sz="3200" b="0" dirty="0" smtClean="0">
                <a:latin typeface="Arial" pitchFamily="34" charset="0"/>
                <a:cs typeface="Arial" pitchFamily="34" charset="0"/>
              </a:rPr>
              <a:t>Über Kräftigung und v.a. ein adaptiertes Ausdauertraining der Atemmuskulatur soll den Patienten das Atmen erleichtert werden.</a:t>
            </a:r>
          </a:p>
        </p:txBody>
      </p:sp>
      <p:pic>
        <p:nvPicPr>
          <p:cNvPr id="1027" name="Picture 3" descr="I:\Physiotherapie\Tag der offenen Tür\AT-Fotos + Text\Peakflow.jpg"/>
          <p:cNvPicPr>
            <a:picLocks noChangeAspect="1" noChangeArrowheads="1"/>
          </p:cNvPicPr>
          <p:nvPr/>
        </p:nvPicPr>
        <p:blipFill>
          <a:blip r:embed="rId3" cstate="print"/>
          <a:srcRect/>
          <a:stretch>
            <a:fillRect/>
          </a:stretch>
        </p:blipFill>
        <p:spPr bwMode="auto">
          <a:xfrm flipH="1">
            <a:off x="22266398" y="9880601"/>
            <a:ext cx="6480720" cy="9433048"/>
          </a:xfrm>
          <a:prstGeom prst="rect">
            <a:avLst/>
          </a:prstGeom>
          <a:noFill/>
        </p:spPr>
      </p:pic>
      <p:sp>
        <p:nvSpPr>
          <p:cNvPr id="15" name="Textfeld 14"/>
          <p:cNvSpPr txBox="1"/>
          <p:nvPr/>
        </p:nvSpPr>
        <p:spPr>
          <a:xfrm>
            <a:off x="1744118" y="20897825"/>
            <a:ext cx="12745416" cy="11172289"/>
          </a:xfrm>
          <a:prstGeom prst="rect">
            <a:avLst/>
          </a:prstGeom>
          <a:noFill/>
        </p:spPr>
        <p:txBody>
          <a:bodyPr wrap="square" rtlCol="0">
            <a:spAutoFit/>
          </a:bodyPr>
          <a:lstStyle/>
          <a:p>
            <a:pPr algn="ctr"/>
            <a:r>
              <a:rPr lang="de-AT" sz="4000" dirty="0" smtClean="0">
                <a:latin typeface="Arial" pitchFamily="34" charset="0"/>
                <a:cs typeface="Arial" pitchFamily="34" charset="0"/>
              </a:rPr>
              <a:t>Verengung der luftleitenden Atemwege:</a:t>
            </a:r>
          </a:p>
          <a:p>
            <a:pPr algn="ctr"/>
            <a:r>
              <a:rPr lang="de-AT" sz="4000" dirty="0" smtClean="0">
                <a:latin typeface="Arial" pitchFamily="34" charset="0"/>
                <a:cs typeface="Arial" pitchFamily="34" charset="0"/>
              </a:rPr>
              <a:t>„Obstruktive Lungenerkrankungen“</a:t>
            </a:r>
          </a:p>
          <a:p>
            <a:pPr algn="ctr"/>
            <a:endParaRPr lang="de-AT" sz="3200" b="0" dirty="0" smtClean="0">
              <a:latin typeface="Arial" pitchFamily="34" charset="0"/>
              <a:cs typeface="Arial" pitchFamily="34" charset="0"/>
            </a:endParaRPr>
          </a:p>
          <a:p>
            <a:pPr algn="just"/>
            <a:r>
              <a:rPr lang="de-AT" sz="3200" b="0" dirty="0" smtClean="0">
                <a:latin typeface="Arial" pitchFamily="34" charset="0"/>
                <a:cs typeface="Arial" pitchFamily="34" charset="0"/>
              </a:rPr>
              <a:t>Unterschiedliche Ursachen führen dazu, dass v.a. die Ausatmung behindert ist und es in der Folge zur Lungenüberblähung kommen kann. Diese Erkrankungen sind häufig mit einer massiven Schleimproduktion vergesellschaftet. Zusätzlich  wird das Sekret zähflüssiger. Diese beiden Mechanismen steigern wiederum die Verengung der Atemwege. (z.B. bei COPD, Asthma bronchiale, Chronischer Bronchitis, etc.).</a:t>
            </a:r>
          </a:p>
          <a:p>
            <a:pPr algn="just"/>
            <a:r>
              <a:rPr lang="de-AT" sz="3200" b="0" dirty="0" smtClean="0">
                <a:latin typeface="Arial" pitchFamily="34" charset="0"/>
                <a:cs typeface="Arial" pitchFamily="34" charset="0"/>
              </a:rPr>
              <a:t>Primär muss eine Verflüssigung des Lungensekretes durch Inhalationen angestrebt werden (Abb.2 und 3).</a:t>
            </a:r>
          </a:p>
          <a:p>
            <a:pPr algn="just"/>
            <a:endParaRPr lang="de-AT" sz="3200" b="0" dirty="0" smtClean="0">
              <a:latin typeface="Arial" pitchFamily="34" charset="0"/>
              <a:cs typeface="Arial" pitchFamily="34" charset="0"/>
            </a:endParaRPr>
          </a:p>
          <a:p>
            <a:pPr algn="just"/>
            <a:r>
              <a:rPr lang="de-AT" sz="3200" b="0" dirty="0" smtClean="0">
                <a:latin typeface="Arial" pitchFamily="34" charset="0"/>
                <a:cs typeface="Arial" pitchFamily="34" charset="0"/>
              </a:rPr>
              <a:t>In der Folge soll der Betroffene lernen, seine Atemwege durch das Rückstauen der Ausatemluft mittels Stenose (Abb. 4) zu schienen bzw. zu erweitern. Dadurch kann die Luft wieder ungehindert nach außen entweichen und einer Überblähung der Lunge kann entgegengewirkt werden. </a:t>
            </a:r>
          </a:p>
          <a:p>
            <a:pPr algn="just"/>
            <a:endParaRPr lang="de-AT" sz="3200" b="0" dirty="0" smtClean="0">
              <a:latin typeface="Arial" pitchFamily="34" charset="0"/>
              <a:cs typeface="Arial" pitchFamily="34" charset="0"/>
            </a:endParaRPr>
          </a:p>
          <a:p>
            <a:pPr algn="just"/>
            <a:endParaRPr lang="de-AT" sz="3200" b="0" dirty="0" smtClean="0">
              <a:latin typeface="Arial" pitchFamily="34" charset="0"/>
              <a:cs typeface="Arial" pitchFamily="34" charset="0"/>
            </a:endParaRPr>
          </a:p>
          <a:p>
            <a:pPr algn="just"/>
            <a:endParaRPr lang="de-AT" sz="3200" b="0" dirty="0" smtClean="0">
              <a:latin typeface="Arial" pitchFamily="34" charset="0"/>
              <a:cs typeface="Arial" pitchFamily="34" charset="0"/>
            </a:endParaRPr>
          </a:p>
          <a:p>
            <a:pPr algn="just"/>
            <a:endParaRPr lang="de-AT" sz="3200" b="0" dirty="0">
              <a:latin typeface="Arial" pitchFamily="34" charset="0"/>
              <a:cs typeface="Arial" pitchFamily="34" charset="0"/>
            </a:endParaRPr>
          </a:p>
        </p:txBody>
      </p:sp>
      <p:pic>
        <p:nvPicPr>
          <p:cNvPr id="1028" name="Picture 4" descr="I:\Physiotherapie\Tag der offenen Tür\AT-Fotos + Text\Inhalation.jpg"/>
          <p:cNvPicPr>
            <a:picLocks noChangeAspect="1" noChangeArrowheads="1"/>
          </p:cNvPicPr>
          <p:nvPr/>
        </p:nvPicPr>
        <p:blipFill>
          <a:blip r:embed="rId4" cstate="print"/>
          <a:srcRect/>
          <a:stretch>
            <a:fillRect/>
          </a:stretch>
        </p:blipFill>
        <p:spPr bwMode="auto">
          <a:xfrm flipH="1">
            <a:off x="22263011" y="21401881"/>
            <a:ext cx="6523669" cy="9785503"/>
          </a:xfrm>
          <a:prstGeom prst="rect">
            <a:avLst/>
          </a:prstGeom>
          <a:noFill/>
        </p:spPr>
      </p:pic>
      <p:pic>
        <p:nvPicPr>
          <p:cNvPr id="1029" name="Picture 5" descr="I:\Physiotherapie\Tag der offenen Tür\AT-Fotos + Text\Patmit Flutter.jpg"/>
          <p:cNvPicPr>
            <a:picLocks noChangeAspect="1" noChangeArrowheads="1"/>
          </p:cNvPicPr>
          <p:nvPr/>
        </p:nvPicPr>
        <p:blipFill>
          <a:blip r:embed="rId5" cstate="print"/>
          <a:srcRect/>
          <a:stretch>
            <a:fillRect/>
          </a:stretch>
        </p:blipFill>
        <p:spPr bwMode="auto">
          <a:xfrm>
            <a:off x="14982031" y="21473889"/>
            <a:ext cx="6515472" cy="9773209"/>
          </a:xfrm>
          <a:prstGeom prst="rect">
            <a:avLst/>
          </a:prstGeom>
          <a:noFill/>
        </p:spPr>
      </p:pic>
      <p:pic>
        <p:nvPicPr>
          <p:cNvPr id="1030" name="Picture 6" descr="I:\Physiotherapie\Tag der offenen Tür\AT-Fotos + Text\PatmitPEP.jpg"/>
          <p:cNvPicPr>
            <a:picLocks noChangeAspect="1" noChangeArrowheads="1"/>
          </p:cNvPicPr>
          <p:nvPr/>
        </p:nvPicPr>
        <p:blipFill>
          <a:blip r:embed="rId6" cstate="print"/>
          <a:srcRect/>
          <a:stretch>
            <a:fillRect/>
          </a:stretch>
        </p:blipFill>
        <p:spPr bwMode="auto">
          <a:xfrm>
            <a:off x="18770251" y="33185129"/>
            <a:ext cx="10016429" cy="6687392"/>
          </a:xfrm>
          <a:prstGeom prst="rect">
            <a:avLst/>
          </a:prstGeom>
          <a:noFill/>
        </p:spPr>
      </p:pic>
      <p:sp>
        <p:nvSpPr>
          <p:cNvPr id="20" name="Textfeld 19"/>
          <p:cNvSpPr txBox="1"/>
          <p:nvPr/>
        </p:nvSpPr>
        <p:spPr>
          <a:xfrm>
            <a:off x="22266398" y="19817705"/>
            <a:ext cx="6480720" cy="830997"/>
          </a:xfrm>
          <a:prstGeom prst="rect">
            <a:avLst/>
          </a:prstGeom>
          <a:noFill/>
        </p:spPr>
        <p:txBody>
          <a:bodyPr wrap="square" rtlCol="0">
            <a:spAutoFit/>
          </a:bodyPr>
          <a:lstStyle/>
          <a:p>
            <a:pPr algn="just"/>
            <a:r>
              <a:rPr lang="de-AT" i="1" dirty="0" smtClean="0">
                <a:latin typeface="Arial" pitchFamily="34" charset="0"/>
                <a:cs typeface="Arial" pitchFamily="34" charset="0"/>
              </a:rPr>
              <a:t>Abbildung 1:</a:t>
            </a:r>
            <a:r>
              <a:rPr lang="de-AT" dirty="0" smtClean="0">
                <a:latin typeface="Arial" pitchFamily="34" charset="0"/>
                <a:cs typeface="Arial" pitchFamily="34" charset="0"/>
              </a:rPr>
              <a:t> </a:t>
            </a:r>
            <a:r>
              <a:rPr lang="de-AT" b="0" i="1" dirty="0" smtClean="0">
                <a:latin typeface="Arial" pitchFamily="34" charset="0"/>
                <a:cs typeface="Arial" pitchFamily="34" charset="0"/>
              </a:rPr>
              <a:t>Atemmuskeltraining mit einem Astra-PEP System</a:t>
            </a:r>
            <a:endParaRPr lang="de-AT" b="0" i="1" dirty="0">
              <a:latin typeface="Arial" pitchFamily="34" charset="0"/>
              <a:cs typeface="Arial" pitchFamily="34" charset="0"/>
            </a:endParaRPr>
          </a:p>
        </p:txBody>
      </p:sp>
      <p:sp>
        <p:nvSpPr>
          <p:cNvPr id="21" name="Textfeld 20"/>
          <p:cNvSpPr txBox="1"/>
          <p:nvPr/>
        </p:nvSpPr>
        <p:spPr>
          <a:xfrm>
            <a:off x="22266398" y="31699025"/>
            <a:ext cx="6480720" cy="830997"/>
          </a:xfrm>
          <a:prstGeom prst="rect">
            <a:avLst/>
          </a:prstGeom>
          <a:noFill/>
        </p:spPr>
        <p:txBody>
          <a:bodyPr wrap="square" rtlCol="0">
            <a:spAutoFit/>
          </a:bodyPr>
          <a:lstStyle/>
          <a:p>
            <a:pPr algn="just"/>
            <a:r>
              <a:rPr lang="de-AT" i="1" dirty="0" smtClean="0">
                <a:latin typeface="Arial" pitchFamily="34" charset="0"/>
                <a:cs typeface="Arial" pitchFamily="34" charset="0"/>
              </a:rPr>
              <a:t>Abbildung 3:</a:t>
            </a:r>
            <a:r>
              <a:rPr lang="de-AT" dirty="0" smtClean="0">
                <a:latin typeface="Arial" pitchFamily="34" charset="0"/>
                <a:cs typeface="Arial" pitchFamily="34" charset="0"/>
              </a:rPr>
              <a:t> </a:t>
            </a:r>
            <a:r>
              <a:rPr lang="de-AT" b="0" i="1" dirty="0" smtClean="0">
                <a:latin typeface="Arial" pitchFamily="34" charset="0"/>
                <a:cs typeface="Arial" pitchFamily="34" charset="0"/>
              </a:rPr>
              <a:t>Inhalation eines </a:t>
            </a:r>
            <a:r>
              <a:rPr lang="de-AT" b="0" i="1" dirty="0" err="1" smtClean="0">
                <a:latin typeface="Arial" pitchFamily="34" charset="0"/>
                <a:cs typeface="Arial" pitchFamily="34" charset="0"/>
              </a:rPr>
              <a:t>sekretlösenden</a:t>
            </a:r>
            <a:r>
              <a:rPr lang="de-AT" b="0" i="1" dirty="0" smtClean="0">
                <a:latin typeface="Arial" pitchFamily="34" charset="0"/>
                <a:cs typeface="Arial" pitchFamily="34" charset="0"/>
              </a:rPr>
              <a:t> Medikamentes am Beginn der Atemtherapie</a:t>
            </a:r>
          </a:p>
        </p:txBody>
      </p:sp>
      <p:sp>
        <p:nvSpPr>
          <p:cNvPr id="22" name="Textfeld 21"/>
          <p:cNvSpPr txBox="1"/>
          <p:nvPr/>
        </p:nvSpPr>
        <p:spPr>
          <a:xfrm>
            <a:off x="14993590" y="31699025"/>
            <a:ext cx="6480720" cy="1200329"/>
          </a:xfrm>
          <a:prstGeom prst="rect">
            <a:avLst/>
          </a:prstGeom>
          <a:noFill/>
        </p:spPr>
        <p:txBody>
          <a:bodyPr wrap="square" rtlCol="0">
            <a:spAutoFit/>
          </a:bodyPr>
          <a:lstStyle/>
          <a:p>
            <a:pPr algn="just"/>
            <a:r>
              <a:rPr lang="de-AT" i="1" dirty="0" smtClean="0">
                <a:latin typeface="Arial" pitchFamily="34" charset="0"/>
                <a:cs typeface="Arial" pitchFamily="34" charset="0"/>
              </a:rPr>
              <a:t>Abbildung 2: </a:t>
            </a:r>
            <a:r>
              <a:rPr lang="de-AT" b="0" i="1" dirty="0" smtClean="0">
                <a:latin typeface="Arial" pitchFamily="34" charset="0"/>
                <a:cs typeface="Arial" pitchFamily="34" charset="0"/>
              </a:rPr>
              <a:t>Verwendung eines „</a:t>
            </a:r>
            <a:r>
              <a:rPr lang="de-AT" b="0" i="1" dirty="0" err="1" smtClean="0">
                <a:latin typeface="Arial" pitchFamily="34" charset="0"/>
                <a:cs typeface="Arial" pitchFamily="34" charset="0"/>
              </a:rPr>
              <a:t>Flutters</a:t>
            </a:r>
            <a:r>
              <a:rPr lang="de-AT" b="0" i="1" dirty="0" smtClean="0">
                <a:latin typeface="Arial" pitchFamily="34" charset="0"/>
                <a:cs typeface="Arial" pitchFamily="34" charset="0"/>
              </a:rPr>
              <a:t>“ zur mechanischen </a:t>
            </a:r>
            <a:r>
              <a:rPr lang="de-AT" b="0" i="1" dirty="0" err="1" smtClean="0">
                <a:latin typeface="Arial" pitchFamily="34" charset="0"/>
                <a:cs typeface="Arial" pitchFamily="34" charset="0"/>
              </a:rPr>
              <a:t>Sekretolyse</a:t>
            </a:r>
            <a:endParaRPr lang="de-AT" b="0" i="1" dirty="0" smtClean="0">
              <a:latin typeface="Arial" pitchFamily="34" charset="0"/>
              <a:cs typeface="Arial" pitchFamily="34" charset="0"/>
            </a:endParaRPr>
          </a:p>
          <a:p>
            <a:pPr algn="just"/>
            <a:endParaRPr lang="de-AT" b="0" i="1" dirty="0" smtClean="0">
              <a:latin typeface="Arial" pitchFamily="34" charset="0"/>
              <a:cs typeface="Arial" pitchFamily="34" charset="0"/>
            </a:endParaRPr>
          </a:p>
        </p:txBody>
      </p:sp>
      <p:sp>
        <p:nvSpPr>
          <p:cNvPr id="24" name="Textfeld 23"/>
          <p:cNvSpPr txBox="1"/>
          <p:nvPr/>
        </p:nvSpPr>
        <p:spPr>
          <a:xfrm>
            <a:off x="18665998" y="39835929"/>
            <a:ext cx="10153128" cy="461665"/>
          </a:xfrm>
          <a:prstGeom prst="rect">
            <a:avLst/>
          </a:prstGeom>
          <a:noFill/>
        </p:spPr>
        <p:txBody>
          <a:bodyPr wrap="square" rtlCol="0">
            <a:spAutoFit/>
          </a:bodyPr>
          <a:lstStyle/>
          <a:p>
            <a:r>
              <a:rPr lang="de-AT" i="1" dirty="0" smtClean="0">
                <a:latin typeface="Arial" pitchFamily="34" charset="0"/>
                <a:cs typeface="Arial" pitchFamily="34" charset="0"/>
              </a:rPr>
              <a:t>Abbildung 4: </a:t>
            </a:r>
            <a:r>
              <a:rPr lang="de-AT" b="0" i="1" dirty="0" smtClean="0">
                <a:latin typeface="Arial" pitchFamily="34" charset="0"/>
                <a:cs typeface="Arial" pitchFamily="34" charset="0"/>
              </a:rPr>
              <a:t>Verwendung einer Ausatemstenose</a:t>
            </a:r>
            <a:endParaRPr lang="de-AT" b="0" i="1" dirty="0">
              <a:latin typeface="Arial" pitchFamily="34" charset="0"/>
              <a:cs typeface="Arial" pitchFamily="34" charset="0"/>
            </a:endParaRPr>
          </a:p>
        </p:txBody>
      </p:sp>
      <p:sp>
        <p:nvSpPr>
          <p:cNvPr id="25" name="Textfeld 24"/>
          <p:cNvSpPr txBox="1"/>
          <p:nvPr/>
        </p:nvSpPr>
        <p:spPr>
          <a:xfrm>
            <a:off x="1647826" y="34027887"/>
            <a:ext cx="15703523" cy="5262979"/>
          </a:xfrm>
          <a:prstGeom prst="rect">
            <a:avLst/>
          </a:prstGeom>
          <a:noFill/>
        </p:spPr>
        <p:txBody>
          <a:bodyPr wrap="square" rtlCol="0">
            <a:spAutoFit/>
          </a:bodyPr>
          <a:lstStyle/>
          <a:p>
            <a:pPr algn="ctr"/>
            <a:r>
              <a:rPr lang="de-AT" sz="4000" dirty="0" smtClean="0">
                <a:latin typeface="Arial" pitchFamily="34" charset="0"/>
                <a:cs typeface="Arial" pitchFamily="34" charset="0"/>
              </a:rPr>
              <a:t>Vermehrte </a:t>
            </a:r>
            <a:r>
              <a:rPr lang="de-AT" sz="4000" dirty="0" err="1" smtClean="0">
                <a:latin typeface="Arial" pitchFamily="34" charset="0"/>
                <a:cs typeface="Arial" pitchFamily="34" charset="0"/>
              </a:rPr>
              <a:t>Sekretbildung</a:t>
            </a:r>
            <a:r>
              <a:rPr lang="de-AT" sz="4000" dirty="0" smtClean="0">
                <a:latin typeface="Arial" pitchFamily="34" charset="0"/>
                <a:cs typeface="Arial" pitchFamily="34" charset="0"/>
              </a:rPr>
              <a:t> bei Lungenerkrankungen</a:t>
            </a:r>
          </a:p>
          <a:p>
            <a:pPr algn="ctr"/>
            <a:endParaRPr lang="de-AT" sz="4000" b="0" dirty="0" smtClean="0">
              <a:latin typeface="Arial" pitchFamily="34" charset="0"/>
              <a:cs typeface="Arial" pitchFamily="34" charset="0"/>
            </a:endParaRPr>
          </a:p>
          <a:p>
            <a:pPr algn="just"/>
            <a:r>
              <a:rPr lang="de-AT" sz="3200" b="0" dirty="0" smtClean="0">
                <a:latin typeface="Arial" pitchFamily="34" charset="0"/>
                <a:cs typeface="Arial" pitchFamily="34" charset="0"/>
              </a:rPr>
              <a:t>Entzündliche Prozesse unterschiedlichster Ursachen führen in der Lunge zur vermehrten Produktion des Lungensekretes. Die Ablagerung des Lungensekretes muss verhindert werden, da es einen optimalen Nährboden für Keime und somit für die Entwicklung einer Lungenentzündung darstellt.</a:t>
            </a:r>
          </a:p>
          <a:p>
            <a:pPr algn="just"/>
            <a:r>
              <a:rPr lang="de-AT" sz="3200" b="0" smtClean="0">
                <a:latin typeface="Arial" pitchFamily="34" charset="0"/>
                <a:cs typeface="Arial" pitchFamily="34" charset="0"/>
              </a:rPr>
              <a:t>Die „autogene Drainage“ </a:t>
            </a:r>
            <a:r>
              <a:rPr lang="de-AT" sz="3200" b="0" dirty="0" smtClean="0">
                <a:latin typeface="Arial" pitchFamily="34" charset="0"/>
                <a:cs typeface="Arial" pitchFamily="34" charset="0"/>
              </a:rPr>
              <a:t>ist eine dieser speziellen Atemtechniken, mit deren Hilfe  das Sekret aus den peripheren Lungenabschnitten in die großen Atemwege transportiert werden kann. Von dort aus kann der Betroffene es dann durch Abhusten leichter entfernen.</a:t>
            </a:r>
            <a:endParaRPr lang="de-AT" sz="32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653</Words>
  <Application>Microsoft Office PowerPoint</Application>
  <PresentationFormat>Benutzerdefiniert</PresentationFormat>
  <Paragraphs>60</Paragraphs>
  <Slides>2</Slides>
  <Notes>0</Notes>
  <HiddenSlides>0</HiddenSlides>
  <MMClips>0</MMClips>
  <ScaleCrop>false</ScaleCrop>
  <HeadingPairs>
    <vt:vector size="4" baseType="variant">
      <vt:variant>
        <vt:lpstr>Design</vt:lpstr>
      </vt:variant>
      <vt:variant>
        <vt:i4>1</vt:i4>
      </vt:variant>
      <vt:variant>
        <vt:lpstr>Folientitel</vt:lpstr>
      </vt:variant>
      <vt:variant>
        <vt:i4>2</vt:i4>
      </vt:variant>
    </vt:vector>
  </HeadingPairs>
  <TitlesOfParts>
    <vt:vector size="3" baseType="lpstr">
      <vt:lpstr>Standarddesign</vt:lpstr>
      <vt:lpstr>Folie 1</vt:lpstr>
      <vt:lpstr>Folie 2</vt:lpstr>
    </vt:vector>
  </TitlesOfParts>
  <Company>salzburg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Alexandra Berger</dc:creator>
  <cp:lastModifiedBy>Pöckl Christina</cp:lastModifiedBy>
  <cp:revision>140</cp:revision>
  <cp:lastPrinted>2003-06-17T11:08:08Z</cp:lastPrinted>
  <dcterms:created xsi:type="dcterms:W3CDTF">2002-05-10T13:41:37Z</dcterms:created>
  <dcterms:modified xsi:type="dcterms:W3CDTF">2012-05-21T13:25:01Z</dcterms:modified>
</cp:coreProperties>
</file>